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1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7" d="100"/>
          <a:sy n="117" d="100"/>
        </p:scale>
        <p:origin x="-1512" y="-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049FC2-7D7E-428D-B0F0-090B4AC99472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7818C627-471A-4F0C-AC48-C3A9E2314A7F}">
      <dgm:prSet phldrT="[Text]"/>
      <dgm:spPr/>
      <dgm:t>
        <a:bodyPr/>
        <a:lstStyle/>
        <a:p>
          <a:r>
            <a:rPr lang="en-GB" dirty="0" smtClean="0"/>
            <a:t>SIP Key Areas 2015/16</a:t>
          </a:r>
          <a:endParaRPr lang="en-GB" dirty="0"/>
        </a:p>
      </dgm:t>
    </dgm:pt>
    <dgm:pt modelId="{39F4B412-9391-42C0-9BEF-6D2A27C62F56}" type="parTrans" cxnId="{6E20A387-D224-43F1-9D60-25542BDA07C8}">
      <dgm:prSet/>
      <dgm:spPr/>
      <dgm:t>
        <a:bodyPr/>
        <a:lstStyle/>
        <a:p>
          <a:endParaRPr lang="en-GB"/>
        </a:p>
      </dgm:t>
    </dgm:pt>
    <dgm:pt modelId="{A4131B72-BBC2-47EC-B846-8EE57B854384}" type="sibTrans" cxnId="{6E20A387-D224-43F1-9D60-25542BDA07C8}">
      <dgm:prSet/>
      <dgm:spPr/>
      <dgm:t>
        <a:bodyPr/>
        <a:lstStyle/>
        <a:p>
          <a:endParaRPr lang="en-GB"/>
        </a:p>
      </dgm:t>
    </dgm:pt>
    <dgm:pt modelId="{9793232F-5D4E-40D0-BC25-E8FEE74A1E9B}">
      <dgm:prSet phldrT="[Text]" custT="1"/>
      <dgm:spPr/>
      <dgm:t>
        <a:bodyPr/>
        <a:lstStyle/>
        <a:p>
          <a:pPr rtl="0"/>
          <a:r>
            <a:rPr kumimoji="0" lang="en-GB" altLang="en-US" sz="1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rPr>
            <a:t>1. To ensure all pupils make expected or better </a:t>
          </a:r>
          <a:r>
            <a:rPr kumimoji="0" lang="en-GB" altLang="en-US" sz="1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rPr>
            <a:t>progress in reading, Writing and Maths.</a:t>
          </a:r>
          <a:endParaRPr lang="en-GB" sz="1000" dirty="0">
            <a:solidFill>
              <a:schemeClr val="bg1"/>
            </a:solidFill>
          </a:endParaRPr>
        </a:p>
      </dgm:t>
    </dgm:pt>
    <dgm:pt modelId="{1603130C-F60B-463D-B7E5-BE3E3B9A257A}" type="parTrans" cxnId="{CE6C4D2D-A001-4422-85B8-73B74D10AD5A}">
      <dgm:prSet/>
      <dgm:spPr/>
      <dgm:t>
        <a:bodyPr/>
        <a:lstStyle/>
        <a:p>
          <a:endParaRPr lang="en-GB"/>
        </a:p>
      </dgm:t>
    </dgm:pt>
    <dgm:pt modelId="{DC52FED9-FA79-45E7-9C25-C504B869CE78}" type="sibTrans" cxnId="{CE6C4D2D-A001-4422-85B8-73B74D10AD5A}">
      <dgm:prSet/>
      <dgm:spPr/>
      <dgm:t>
        <a:bodyPr/>
        <a:lstStyle/>
        <a:p>
          <a:endParaRPr lang="en-GB"/>
        </a:p>
      </dgm:t>
    </dgm:pt>
    <dgm:pt modelId="{B452C882-7A29-4FA5-BEC4-C690B877600E}">
      <dgm:prSet phldrT="[Text]" custT="1"/>
      <dgm:spPr/>
      <dgm:t>
        <a:bodyPr/>
        <a:lstStyle/>
        <a:p>
          <a:pPr rtl="0"/>
          <a:r>
            <a:rPr kumimoji="0" lang="en-GB" altLang="en-US" sz="1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rPr>
            <a:t>2. To promote reading and embed a whole school reading culture.</a:t>
          </a:r>
          <a:endParaRPr lang="en-GB" sz="1000" dirty="0">
            <a:solidFill>
              <a:schemeClr val="bg1"/>
            </a:solidFill>
          </a:endParaRPr>
        </a:p>
      </dgm:t>
    </dgm:pt>
    <dgm:pt modelId="{1A6029E2-FB08-4D4D-AF65-2846FAC1CEF3}" type="parTrans" cxnId="{24A73AA0-4B0A-4B7F-A823-4A01CB9A03D6}">
      <dgm:prSet/>
      <dgm:spPr/>
      <dgm:t>
        <a:bodyPr/>
        <a:lstStyle/>
        <a:p>
          <a:endParaRPr lang="en-GB"/>
        </a:p>
      </dgm:t>
    </dgm:pt>
    <dgm:pt modelId="{FB199AA9-0B19-4E61-B9EC-FCE71E3AF113}" type="sibTrans" cxnId="{24A73AA0-4B0A-4B7F-A823-4A01CB9A03D6}">
      <dgm:prSet/>
      <dgm:spPr/>
      <dgm:t>
        <a:bodyPr/>
        <a:lstStyle/>
        <a:p>
          <a:endParaRPr lang="en-GB"/>
        </a:p>
      </dgm:t>
    </dgm:pt>
    <dgm:pt modelId="{6977166A-AC43-4F60-9DE4-E1F3996C8FBB}">
      <dgm:prSet phldrT="[Text]" custT="1"/>
      <dgm:spPr/>
      <dgm:t>
        <a:bodyPr/>
        <a:lstStyle/>
        <a:p>
          <a:pPr rtl="0"/>
          <a:r>
            <a:rPr kumimoji="0" lang="en-GB" altLang="en-US" sz="1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rPr>
            <a:t>4. To develop an effective outdoor learning environment.</a:t>
          </a:r>
          <a:endParaRPr lang="en-GB" sz="1000" dirty="0">
            <a:solidFill>
              <a:schemeClr val="bg1"/>
            </a:solidFill>
          </a:endParaRPr>
        </a:p>
      </dgm:t>
    </dgm:pt>
    <dgm:pt modelId="{2A51D3BB-17CC-4A63-A04D-FE5331491D7E}" type="parTrans" cxnId="{A400ECD8-7F2C-4F9C-92ED-39C0A54B3B50}">
      <dgm:prSet/>
      <dgm:spPr/>
      <dgm:t>
        <a:bodyPr/>
        <a:lstStyle/>
        <a:p>
          <a:endParaRPr lang="en-GB"/>
        </a:p>
      </dgm:t>
    </dgm:pt>
    <dgm:pt modelId="{8A94C0F0-9BA4-48E7-ADFF-EBED94733633}" type="sibTrans" cxnId="{A400ECD8-7F2C-4F9C-92ED-39C0A54B3B50}">
      <dgm:prSet/>
      <dgm:spPr/>
      <dgm:t>
        <a:bodyPr/>
        <a:lstStyle/>
        <a:p>
          <a:endParaRPr lang="en-GB"/>
        </a:p>
      </dgm:t>
    </dgm:pt>
    <dgm:pt modelId="{0CC91640-3F32-4142-9B01-7FCC5CDB6D16}">
      <dgm:prSet phldrT="[Text]" custT="1"/>
      <dgm:spPr/>
      <dgm:t>
        <a:bodyPr/>
        <a:lstStyle/>
        <a:p>
          <a:pPr rtl="0"/>
          <a:r>
            <a:rPr kumimoji="0" lang="en-GB" altLang="en-US" sz="1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rPr>
            <a:t>6. To further </a:t>
          </a:r>
          <a:r>
            <a:rPr kumimoji="0" lang="en-GB" altLang="en-US" sz="1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rPr>
            <a:t>promote collective </a:t>
          </a:r>
          <a:r>
            <a:rPr kumimoji="0" lang="en-GB" altLang="en-US" sz="1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rPr>
            <a:t>worship and our Christian Distinctiveness.</a:t>
          </a:r>
          <a:endParaRPr lang="en-GB" sz="1000" dirty="0">
            <a:solidFill>
              <a:schemeClr val="bg1"/>
            </a:solidFill>
          </a:endParaRPr>
        </a:p>
      </dgm:t>
    </dgm:pt>
    <dgm:pt modelId="{A960B5B2-48A0-4CED-9ADD-FB63F0A5F3B8}" type="parTrans" cxnId="{D6EE0204-8950-486E-AB61-69F381120393}">
      <dgm:prSet/>
      <dgm:spPr/>
      <dgm:t>
        <a:bodyPr/>
        <a:lstStyle/>
        <a:p>
          <a:endParaRPr lang="en-GB"/>
        </a:p>
      </dgm:t>
    </dgm:pt>
    <dgm:pt modelId="{DE02C617-73EF-43BC-97D0-04AC03F78C43}" type="sibTrans" cxnId="{D6EE0204-8950-486E-AB61-69F381120393}">
      <dgm:prSet/>
      <dgm:spPr/>
      <dgm:t>
        <a:bodyPr/>
        <a:lstStyle/>
        <a:p>
          <a:endParaRPr lang="en-GB"/>
        </a:p>
      </dgm:t>
    </dgm:pt>
    <dgm:pt modelId="{6F04ED91-591C-4D6D-A98A-04BB2B940480}">
      <dgm:prSet phldrT="[Text]" custT="1"/>
      <dgm:spPr/>
      <dgm:t>
        <a:bodyPr/>
        <a:lstStyle/>
        <a:p>
          <a:pPr rtl="0"/>
          <a:r>
            <a:rPr kumimoji="0" lang="en-GB" altLang="en-US" sz="1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rPr>
            <a:t>5. To further develop an effective monitoring and assessment system without levels.</a:t>
          </a:r>
          <a:endParaRPr lang="en-GB" sz="1000" dirty="0">
            <a:solidFill>
              <a:schemeClr val="bg1"/>
            </a:solidFill>
          </a:endParaRPr>
        </a:p>
      </dgm:t>
    </dgm:pt>
    <dgm:pt modelId="{E2D749DB-B180-49A1-B9C8-2A6C4B49635B}" type="sibTrans" cxnId="{33700400-0C4F-4DDD-9334-91D8FBC52E4D}">
      <dgm:prSet/>
      <dgm:spPr/>
      <dgm:t>
        <a:bodyPr/>
        <a:lstStyle/>
        <a:p>
          <a:endParaRPr lang="en-GB"/>
        </a:p>
      </dgm:t>
    </dgm:pt>
    <dgm:pt modelId="{571B47D6-ABDD-4671-B5ED-533B0D8F0E2C}" type="parTrans" cxnId="{33700400-0C4F-4DDD-9334-91D8FBC52E4D}">
      <dgm:prSet/>
      <dgm:spPr/>
      <dgm:t>
        <a:bodyPr/>
        <a:lstStyle/>
        <a:p>
          <a:endParaRPr lang="en-GB"/>
        </a:p>
      </dgm:t>
    </dgm:pt>
    <dgm:pt modelId="{63405ABF-A95D-48F2-ABD6-98F5DC17ADF0}">
      <dgm:prSet phldrT="[Text]" custT="1"/>
      <dgm:spPr/>
      <dgm:t>
        <a:bodyPr/>
        <a:lstStyle/>
        <a:p>
          <a:pPr rtl="0"/>
          <a:r>
            <a:rPr kumimoji="0" lang="en-GB" altLang="en-US" sz="1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rPr>
            <a:t> 3. Develop the role of middle and senior leaders to drive improvement.</a:t>
          </a:r>
          <a:endParaRPr lang="en-GB" sz="1000" dirty="0">
            <a:solidFill>
              <a:schemeClr val="bg1"/>
            </a:solidFill>
          </a:endParaRPr>
        </a:p>
      </dgm:t>
    </dgm:pt>
    <dgm:pt modelId="{41F96C28-3777-4276-ABB1-D15E67D36985}" type="parTrans" cxnId="{6046A935-CFA3-4B1F-AC29-B8BC62AB0F64}">
      <dgm:prSet/>
      <dgm:spPr/>
      <dgm:t>
        <a:bodyPr/>
        <a:lstStyle/>
        <a:p>
          <a:endParaRPr lang="en-GB"/>
        </a:p>
      </dgm:t>
    </dgm:pt>
    <dgm:pt modelId="{878CC003-9F88-4A8D-B475-E3CC509A243D}" type="sibTrans" cxnId="{6046A935-CFA3-4B1F-AC29-B8BC62AB0F64}">
      <dgm:prSet/>
      <dgm:spPr/>
      <dgm:t>
        <a:bodyPr/>
        <a:lstStyle/>
        <a:p>
          <a:endParaRPr lang="en-GB"/>
        </a:p>
      </dgm:t>
    </dgm:pt>
    <dgm:pt modelId="{975CFDC3-3FA1-484B-B658-6214FAADE324}" type="pres">
      <dgm:prSet presAssocID="{7C049FC2-7D7E-428D-B0F0-090B4AC9947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7EEC7035-1332-484E-9A11-B3F11AF469BA}" type="pres">
      <dgm:prSet presAssocID="{7818C627-471A-4F0C-AC48-C3A9E2314A7F}" presName="centerShape" presStyleLbl="node0" presStyleIdx="0" presStyleCnt="1"/>
      <dgm:spPr/>
      <dgm:t>
        <a:bodyPr/>
        <a:lstStyle/>
        <a:p>
          <a:endParaRPr lang="en-GB"/>
        </a:p>
      </dgm:t>
    </dgm:pt>
    <dgm:pt modelId="{2430A3E7-98C9-44CF-BF45-281F1A37EFA2}" type="pres">
      <dgm:prSet presAssocID="{9793232F-5D4E-40D0-BC25-E8FEE74A1E9B}" presName="node" presStyleLbl="node1" presStyleIdx="0" presStyleCnt="6" custScaleX="126319" custScaleY="12631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86B8C48-0E47-4417-AD3A-B6AD000C685A}" type="pres">
      <dgm:prSet presAssocID="{9793232F-5D4E-40D0-BC25-E8FEE74A1E9B}" presName="dummy" presStyleCnt="0"/>
      <dgm:spPr/>
    </dgm:pt>
    <dgm:pt modelId="{EC90D509-0E3E-4BED-9385-F643687D79E6}" type="pres">
      <dgm:prSet presAssocID="{DC52FED9-FA79-45E7-9C25-C504B869CE78}" presName="sibTrans" presStyleLbl="sibTrans2D1" presStyleIdx="0" presStyleCnt="6"/>
      <dgm:spPr/>
      <dgm:t>
        <a:bodyPr/>
        <a:lstStyle/>
        <a:p>
          <a:endParaRPr lang="en-GB"/>
        </a:p>
      </dgm:t>
    </dgm:pt>
    <dgm:pt modelId="{EC88F571-6131-496A-9CFA-19934AE1529D}" type="pres">
      <dgm:prSet presAssocID="{B452C882-7A29-4FA5-BEC4-C690B877600E}" presName="node" presStyleLbl="node1" presStyleIdx="1" presStyleCnt="6" custScaleX="126403" custScaleY="12640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56A9FF6-9C36-4559-B7FD-559372773056}" type="pres">
      <dgm:prSet presAssocID="{B452C882-7A29-4FA5-BEC4-C690B877600E}" presName="dummy" presStyleCnt="0"/>
      <dgm:spPr/>
    </dgm:pt>
    <dgm:pt modelId="{FDE0A76F-10E2-47EB-BD6A-BD3041411F66}" type="pres">
      <dgm:prSet presAssocID="{FB199AA9-0B19-4E61-B9EC-FCE71E3AF113}" presName="sibTrans" presStyleLbl="sibTrans2D1" presStyleIdx="1" presStyleCnt="6"/>
      <dgm:spPr/>
      <dgm:t>
        <a:bodyPr/>
        <a:lstStyle/>
        <a:p>
          <a:endParaRPr lang="en-GB"/>
        </a:p>
      </dgm:t>
    </dgm:pt>
    <dgm:pt modelId="{D718C097-2E5E-4BCB-9001-2D8C7D7DC37A}" type="pres">
      <dgm:prSet presAssocID="{63405ABF-A95D-48F2-ABD6-98F5DC17ADF0}" presName="node" presStyleLbl="node1" presStyleIdx="2" presStyleCnt="6" custScaleX="124841" custScaleY="12318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1129A9E-23FB-4FB4-874A-6C305850E0C9}" type="pres">
      <dgm:prSet presAssocID="{63405ABF-A95D-48F2-ABD6-98F5DC17ADF0}" presName="dummy" presStyleCnt="0"/>
      <dgm:spPr/>
    </dgm:pt>
    <dgm:pt modelId="{915FF933-8343-4A0E-96D1-01189E9B5B38}" type="pres">
      <dgm:prSet presAssocID="{878CC003-9F88-4A8D-B475-E3CC509A243D}" presName="sibTrans" presStyleLbl="sibTrans2D1" presStyleIdx="2" presStyleCnt="6"/>
      <dgm:spPr/>
      <dgm:t>
        <a:bodyPr/>
        <a:lstStyle/>
        <a:p>
          <a:endParaRPr lang="en-GB"/>
        </a:p>
      </dgm:t>
    </dgm:pt>
    <dgm:pt modelId="{E3419A3E-F9FD-4C81-B168-D8F9DB7F6CAE}" type="pres">
      <dgm:prSet presAssocID="{6977166A-AC43-4F60-9DE4-E1F3996C8FBB}" presName="node" presStyleLbl="node1" presStyleIdx="3" presStyleCnt="6" custScaleX="126403" custScaleY="12640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C2C5992-D119-4469-B8A0-A19A2A9D64CC}" type="pres">
      <dgm:prSet presAssocID="{6977166A-AC43-4F60-9DE4-E1F3996C8FBB}" presName="dummy" presStyleCnt="0"/>
      <dgm:spPr/>
    </dgm:pt>
    <dgm:pt modelId="{8CA60D27-AF65-42F1-97E4-26569ABAB5F5}" type="pres">
      <dgm:prSet presAssocID="{8A94C0F0-9BA4-48E7-ADFF-EBED94733633}" presName="sibTrans" presStyleLbl="sibTrans2D1" presStyleIdx="3" presStyleCnt="6"/>
      <dgm:spPr/>
      <dgm:t>
        <a:bodyPr/>
        <a:lstStyle/>
        <a:p>
          <a:endParaRPr lang="en-GB"/>
        </a:p>
      </dgm:t>
    </dgm:pt>
    <dgm:pt modelId="{A66A2769-3053-4771-A562-86AB63CBF6F5}" type="pres">
      <dgm:prSet presAssocID="{6F04ED91-591C-4D6D-A98A-04BB2B940480}" presName="node" presStyleLbl="node1" presStyleIdx="4" presStyleCnt="6" custScaleX="126403" custScaleY="12640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4388604-7C8B-44A0-8975-22E1B07DB044}" type="pres">
      <dgm:prSet presAssocID="{6F04ED91-591C-4D6D-A98A-04BB2B940480}" presName="dummy" presStyleCnt="0"/>
      <dgm:spPr/>
    </dgm:pt>
    <dgm:pt modelId="{77646D2E-F206-4F20-BE9A-97A83C34E251}" type="pres">
      <dgm:prSet presAssocID="{E2D749DB-B180-49A1-B9C8-2A6C4B49635B}" presName="sibTrans" presStyleLbl="sibTrans2D1" presStyleIdx="4" presStyleCnt="6"/>
      <dgm:spPr/>
      <dgm:t>
        <a:bodyPr/>
        <a:lstStyle/>
        <a:p>
          <a:endParaRPr lang="en-GB"/>
        </a:p>
      </dgm:t>
    </dgm:pt>
    <dgm:pt modelId="{BC35060B-42D5-4AD2-B38C-C2C3EB7B74F6}" type="pres">
      <dgm:prSet presAssocID="{0CC91640-3F32-4142-9B01-7FCC5CDB6D16}" presName="node" presStyleLbl="node1" presStyleIdx="5" presStyleCnt="6" custScaleX="126403" custScaleY="12640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94C50BD-1351-4217-9587-D476E18B9C4D}" type="pres">
      <dgm:prSet presAssocID="{0CC91640-3F32-4142-9B01-7FCC5CDB6D16}" presName="dummy" presStyleCnt="0"/>
      <dgm:spPr/>
    </dgm:pt>
    <dgm:pt modelId="{4D668F37-09CB-4E0F-A65B-F18B4D192B20}" type="pres">
      <dgm:prSet presAssocID="{DE02C617-73EF-43BC-97D0-04AC03F78C43}" presName="sibTrans" presStyleLbl="sibTrans2D1" presStyleIdx="5" presStyleCnt="6"/>
      <dgm:spPr/>
      <dgm:t>
        <a:bodyPr/>
        <a:lstStyle/>
        <a:p>
          <a:endParaRPr lang="en-GB"/>
        </a:p>
      </dgm:t>
    </dgm:pt>
  </dgm:ptLst>
  <dgm:cxnLst>
    <dgm:cxn modelId="{6046A935-CFA3-4B1F-AC29-B8BC62AB0F64}" srcId="{7818C627-471A-4F0C-AC48-C3A9E2314A7F}" destId="{63405ABF-A95D-48F2-ABD6-98F5DC17ADF0}" srcOrd="2" destOrd="0" parTransId="{41F96C28-3777-4276-ABB1-D15E67D36985}" sibTransId="{878CC003-9F88-4A8D-B475-E3CC509A243D}"/>
    <dgm:cxn modelId="{6E20A387-D224-43F1-9D60-25542BDA07C8}" srcId="{7C049FC2-7D7E-428D-B0F0-090B4AC99472}" destId="{7818C627-471A-4F0C-AC48-C3A9E2314A7F}" srcOrd="0" destOrd="0" parTransId="{39F4B412-9391-42C0-9BEF-6D2A27C62F56}" sibTransId="{A4131B72-BBC2-47EC-B846-8EE57B854384}"/>
    <dgm:cxn modelId="{478B4921-D4FE-4CB2-8C4F-D1577BD203E4}" type="presOf" srcId="{7C049FC2-7D7E-428D-B0F0-090B4AC99472}" destId="{975CFDC3-3FA1-484B-B658-6214FAADE324}" srcOrd="0" destOrd="0" presId="urn:microsoft.com/office/officeart/2005/8/layout/radial6"/>
    <dgm:cxn modelId="{1F84B833-F5DF-436B-BC04-DACB602345E0}" type="presOf" srcId="{878CC003-9F88-4A8D-B475-E3CC509A243D}" destId="{915FF933-8343-4A0E-96D1-01189E9B5B38}" srcOrd="0" destOrd="0" presId="urn:microsoft.com/office/officeart/2005/8/layout/radial6"/>
    <dgm:cxn modelId="{FB3C6DE7-A13D-4FE3-A9C6-4DCD2C87256C}" type="presOf" srcId="{6977166A-AC43-4F60-9DE4-E1F3996C8FBB}" destId="{E3419A3E-F9FD-4C81-B168-D8F9DB7F6CAE}" srcOrd="0" destOrd="0" presId="urn:microsoft.com/office/officeart/2005/8/layout/radial6"/>
    <dgm:cxn modelId="{CE6C4D2D-A001-4422-85B8-73B74D10AD5A}" srcId="{7818C627-471A-4F0C-AC48-C3A9E2314A7F}" destId="{9793232F-5D4E-40D0-BC25-E8FEE74A1E9B}" srcOrd="0" destOrd="0" parTransId="{1603130C-F60B-463D-B7E5-BE3E3B9A257A}" sibTransId="{DC52FED9-FA79-45E7-9C25-C504B869CE78}"/>
    <dgm:cxn modelId="{8798E424-7273-426E-9154-48910AA38BA7}" type="presOf" srcId="{9793232F-5D4E-40D0-BC25-E8FEE74A1E9B}" destId="{2430A3E7-98C9-44CF-BF45-281F1A37EFA2}" srcOrd="0" destOrd="0" presId="urn:microsoft.com/office/officeart/2005/8/layout/radial6"/>
    <dgm:cxn modelId="{E5DA03A1-FCEB-49F8-8F3D-C672BF382C3C}" type="presOf" srcId="{63405ABF-A95D-48F2-ABD6-98F5DC17ADF0}" destId="{D718C097-2E5E-4BCB-9001-2D8C7D7DC37A}" srcOrd="0" destOrd="0" presId="urn:microsoft.com/office/officeart/2005/8/layout/radial6"/>
    <dgm:cxn modelId="{D7FEC524-8CB9-493B-BB87-0D7729B5DB1C}" type="presOf" srcId="{6F04ED91-591C-4D6D-A98A-04BB2B940480}" destId="{A66A2769-3053-4771-A562-86AB63CBF6F5}" srcOrd="0" destOrd="0" presId="urn:microsoft.com/office/officeart/2005/8/layout/radial6"/>
    <dgm:cxn modelId="{D6EE0204-8950-486E-AB61-69F381120393}" srcId="{7818C627-471A-4F0C-AC48-C3A9E2314A7F}" destId="{0CC91640-3F32-4142-9B01-7FCC5CDB6D16}" srcOrd="5" destOrd="0" parTransId="{A960B5B2-48A0-4CED-9ADD-FB63F0A5F3B8}" sibTransId="{DE02C617-73EF-43BC-97D0-04AC03F78C43}"/>
    <dgm:cxn modelId="{967A83DF-CAAC-4097-92A9-F953C90A27B3}" type="presOf" srcId="{DE02C617-73EF-43BC-97D0-04AC03F78C43}" destId="{4D668F37-09CB-4E0F-A65B-F18B4D192B20}" srcOrd="0" destOrd="0" presId="urn:microsoft.com/office/officeart/2005/8/layout/radial6"/>
    <dgm:cxn modelId="{A400ECD8-7F2C-4F9C-92ED-39C0A54B3B50}" srcId="{7818C627-471A-4F0C-AC48-C3A9E2314A7F}" destId="{6977166A-AC43-4F60-9DE4-E1F3996C8FBB}" srcOrd="3" destOrd="0" parTransId="{2A51D3BB-17CC-4A63-A04D-FE5331491D7E}" sibTransId="{8A94C0F0-9BA4-48E7-ADFF-EBED94733633}"/>
    <dgm:cxn modelId="{874ED817-9147-4EEA-8311-E6A4017C0CFD}" type="presOf" srcId="{7818C627-471A-4F0C-AC48-C3A9E2314A7F}" destId="{7EEC7035-1332-484E-9A11-B3F11AF469BA}" srcOrd="0" destOrd="0" presId="urn:microsoft.com/office/officeart/2005/8/layout/radial6"/>
    <dgm:cxn modelId="{40428196-03CA-414E-8001-A71568C11727}" type="presOf" srcId="{E2D749DB-B180-49A1-B9C8-2A6C4B49635B}" destId="{77646D2E-F206-4F20-BE9A-97A83C34E251}" srcOrd="0" destOrd="0" presId="urn:microsoft.com/office/officeart/2005/8/layout/radial6"/>
    <dgm:cxn modelId="{33700400-0C4F-4DDD-9334-91D8FBC52E4D}" srcId="{7818C627-471A-4F0C-AC48-C3A9E2314A7F}" destId="{6F04ED91-591C-4D6D-A98A-04BB2B940480}" srcOrd="4" destOrd="0" parTransId="{571B47D6-ABDD-4671-B5ED-533B0D8F0E2C}" sibTransId="{E2D749DB-B180-49A1-B9C8-2A6C4B49635B}"/>
    <dgm:cxn modelId="{C65708D1-3168-4BA7-8E3E-31C15DA3B850}" type="presOf" srcId="{DC52FED9-FA79-45E7-9C25-C504B869CE78}" destId="{EC90D509-0E3E-4BED-9385-F643687D79E6}" srcOrd="0" destOrd="0" presId="urn:microsoft.com/office/officeart/2005/8/layout/radial6"/>
    <dgm:cxn modelId="{D84A5CBB-5F8E-4D94-B220-D4F5F35AB700}" type="presOf" srcId="{B452C882-7A29-4FA5-BEC4-C690B877600E}" destId="{EC88F571-6131-496A-9CFA-19934AE1529D}" srcOrd="0" destOrd="0" presId="urn:microsoft.com/office/officeart/2005/8/layout/radial6"/>
    <dgm:cxn modelId="{ED11E076-5ACA-4FAD-974A-5995C05D3365}" type="presOf" srcId="{0CC91640-3F32-4142-9B01-7FCC5CDB6D16}" destId="{BC35060B-42D5-4AD2-B38C-C2C3EB7B74F6}" srcOrd="0" destOrd="0" presId="urn:microsoft.com/office/officeart/2005/8/layout/radial6"/>
    <dgm:cxn modelId="{676B0C1A-C3B7-4AF0-A9C9-4F1D46AB02ED}" type="presOf" srcId="{8A94C0F0-9BA4-48E7-ADFF-EBED94733633}" destId="{8CA60D27-AF65-42F1-97E4-26569ABAB5F5}" srcOrd="0" destOrd="0" presId="urn:microsoft.com/office/officeart/2005/8/layout/radial6"/>
    <dgm:cxn modelId="{24A73AA0-4B0A-4B7F-A823-4A01CB9A03D6}" srcId="{7818C627-471A-4F0C-AC48-C3A9E2314A7F}" destId="{B452C882-7A29-4FA5-BEC4-C690B877600E}" srcOrd="1" destOrd="0" parTransId="{1A6029E2-FB08-4D4D-AF65-2846FAC1CEF3}" sibTransId="{FB199AA9-0B19-4E61-B9EC-FCE71E3AF113}"/>
    <dgm:cxn modelId="{A1F6C58A-3B01-4CF7-8EE9-5BBD58684ECB}" type="presOf" srcId="{FB199AA9-0B19-4E61-B9EC-FCE71E3AF113}" destId="{FDE0A76F-10E2-47EB-BD6A-BD3041411F66}" srcOrd="0" destOrd="0" presId="urn:microsoft.com/office/officeart/2005/8/layout/radial6"/>
    <dgm:cxn modelId="{6D7726F6-63EF-4672-B319-9F0B192E7273}" type="presParOf" srcId="{975CFDC3-3FA1-484B-B658-6214FAADE324}" destId="{7EEC7035-1332-484E-9A11-B3F11AF469BA}" srcOrd="0" destOrd="0" presId="urn:microsoft.com/office/officeart/2005/8/layout/radial6"/>
    <dgm:cxn modelId="{425E240B-1B2F-41E9-882B-FB485F44DD73}" type="presParOf" srcId="{975CFDC3-3FA1-484B-B658-6214FAADE324}" destId="{2430A3E7-98C9-44CF-BF45-281F1A37EFA2}" srcOrd="1" destOrd="0" presId="urn:microsoft.com/office/officeart/2005/8/layout/radial6"/>
    <dgm:cxn modelId="{A93AD68F-04A6-4611-9465-0F56C5A1023F}" type="presParOf" srcId="{975CFDC3-3FA1-484B-B658-6214FAADE324}" destId="{686B8C48-0E47-4417-AD3A-B6AD000C685A}" srcOrd="2" destOrd="0" presId="urn:microsoft.com/office/officeart/2005/8/layout/radial6"/>
    <dgm:cxn modelId="{C8758F6B-73F5-4D3A-A611-E90943099DA2}" type="presParOf" srcId="{975CFDC3-3FA1-484B-B658-6214FAADE324}" destId="{EC90D509-0E3E-4BED-9385-F643687D79E6}" srcOrd="3" destOrd="0" presId="urn:microsoft.com/office/officeart/2005/8/layout/radial6"/>
    <dgm:cxn modelId="{E986BB7F-7981-43F6-9BBD-2AC79CC85CF8}" type="presParOf" srcId="{975CFDC3-3FA1-484B-B658-6214FAADE324}" destId="{EC88F571-6131-496A-9CFA-19934AE1529D}" srcOrd="4" destOrd="0" presId="urn:microsoft.com/office/officeart/2005/8/layout/radial6"/>
    <dgm:cxn modelId="{EFB046F7-E29B-4DFC-B146-C51648EA3704}" type="presParOf" srcId="{975CFDC3-3FA1-484B-B658-6214FAADE324}" destId="{656A9FF6-9C36-4559-B7FD-559372773056}" srcOrd="5" destOrd="0" presId="urn:microsoft.com/office/officeart/2005/8/layout/radial6"/>
    <dgm:cxn modelId="{BDD33640-4972-43F7-8F83-E40212401645}" type="presParOf" srcId="{975CFDC3-3FA1-484B-B658-6214FAADE324}" destId="{FDE0A76F-10E2-47EB-BD6A-BD3041411F66}" srcOrd="6" destOrd="0" presId="urn:microsoft.com/office/officeart/2005/8/layout/radial6"/>
    <dgm:cxn modelId="{275F5446-5D60-4832-9C17-95C9D85FC3F8}" type="presParOf" srcId="{975CFDC3-3FA1-484B-B658-6214FAADE324}" destId="{D718C097-2E5E-4BCB-9001-2D8C7D7DC37A}" srcOrd="7" destOrd="0" presId="urn:microsoft.com/office/officeart/2005/8/layout/radial6"/>
    <dgm:cxn modelId="{1BE6995F-9C12-4617-8BB8-78D47AF370C8}" type="presParOf" srcId="{975CFDC3-3FA1-484B-B658-6214FAADE324}" destId="{A1129A9E-23FB-4FB4-874A-6C305850E0C9}" srcOrd="8" destOrd="0" presId="urn:microsoft.com/office/officeart/2005/8/layout/radial6"/>
    <dgm:cxn modelId="{DF762C36-C570-4669-8C67-A6FEB146864A}" type="presParOf" srcId="{975CFDC3-3FA1-484B-B658-6214FAADE324}" destId="{915FF933-8343-4A0E-96D1-01189E9B5B38}" srcOrd="9" destOrd="0" presId="urn:microsoft.com/office/officeart/2005/8/layout/radial6"/>
    <dgm:cxn modelId="{1B6DB176-4727-4D11-9DD7-1169024ADE7C}" type="presParOf" srcId="{975CFDC3-3FA1-484B-B658-6214FAADE324}" destId="{E3419A3E-F9FD-4C81-B168-D8F9DB7F6CAE}" srcOrd="10" destOrd="0" presId="urn:microsoft.com/office/officeart/2005/8/layout/radial6"/>
    <dgm:cxn modelId="{DC689FB2-C114-4A08-93A2-AED199782A1F}" type="presParOf" srcId="{975CFDC3-3FA1-484B-B658-6214FAADE324}" destId="{9C2C5992-D119-4469-B8A0-A19A2A9D64CC}" srcOrd="11" destOrd="0" presId="urn:microsoft.com/office/officeart/2005/8/layout/radial6"/>
    <dgm:cxn modelId="{DA53F670-DF1B-487D-B7CF-303C71AB2263}" type="presParOf" srcId="{975CFDC3-3FA1-484B-B658-6214FAADE324}" destId="{8CA60D27-AF65-42F1-97E4-26569ABAB5F5}" srcOrd="12" destOrd="0" presId="urn:microsoft.com/office/officeart/2005/8/layout/radial6"/>
    <dgm:cxn modelId="{876E7927-CA43-458D-AD87-7F8BAF6EA89B}" type="presParOf" srcId="{975CFDC3-3FA1-484B-B658-6214FAADE324}" destId="{A66A2769-3053-4771-A562-86AB63CBF6F5}" srcOrd="13" destOrd="0" presId="urn:microsoft.com/office/officeart/2005/8/layout/radial6"/>
    <dgm:cxn modelId="{B800C236-BA5F-4E4A-A2F1-45032C219FBE}" type="presParOf" srcId="{975CFDC3-3FA1-484B-B658-6214FAADE324}" destId="{74388604-7C8B-44A0-8975-22E1B07DB044}" srcOrd="14" destOrd="0" presId="urn:microsoft.com/office/officeart/2005/8/layout/radial6"/>
    <dgm:cxn modelId="{79872C7B-8F1A-4D68-B8E7-B45569EEA5AA}" type="presParOf" srcId="{975CFDC3-3FA1-484B-B658-6214FAADE324}" destId="{77646D2E-F206-4F20-BE9A-97A83C34E251}" srcOrd="15" destOrd="0" presId="urn:microsoft.com/office/officeart/2005/8/layout/radial6"/>
    <dgm:cxn modelId="{E3985845-2AC8-47AE-B513-6362CE3DD750}" type="presParOf" srcId="{975CFDC3-3FA1-484B-B658-6214FAADE324}" destId="{BC35060B-42D5-4AD2-B38C-C2C3EB7B74F6}" srcOrd="16" destOrd="0" presId="urn:microsoft.com/office/officeart/2005/8/layout/radial6"/>
    <dgm:cxn modelId="{52CC0367-9F9C-41D4-8C66-E2353F5ABEC8}" type="presParOf" srcId="{975CFDC3-3FA1-484B-B658-6214FAADE324}" destId="{D94C50BD-1351-4217-9587-D476E18B9C4D}" srcOrd="17" destOrd="0" presId="urn:microsoft.com/office/officeart/2005/8/layout/radial6"/>
    <dgm:cxn modelId="{128AB2FB-7CBC-4560-A747-9BA7C43A827B}" type="presParOf" srcId="{975CFDC3-3FA1-484B-B658-6214FAADE324}" destId="{4D668F37-09CB-4E0F-A65B-F18B4D192B20}" srcOrd="18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668F37-09CB-4E0F-A65B-F18B4D192B20}">
      <dsp:nvSpPr>
        <dsp:cNvPr id="0" name=""/>
        <dsp:cNvSpPr/>
      </dsp:nvSpPr>
      <dsp:spPr>
        <a:xfrm>
          <a:off x="1685857" y="653277"/>
          <a:ext cx="4477157" cy="4477157"/>
        </a:xfrm>
        <a:prstGeom prst="blockArc">
          <a:avLst>
            <a:gd name="adj1" fmla="val 12600000"/>
            <a:gd name="adj2" fmla="val 16200000"/>
            <a:gd name="adj3" fmla="val 452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646D2E-F206-4F20-BE9A-97A83C34E251}">
      <dsp:nvSpPr>
        <dsp:cNvPr id="0" name=""/>
        <dsp:cNvSpPr/>
      </dsp:nvSpPr>
      <dsp:spPr>
        <a:xfrm>
          <a:off x="1685857" y="653277"/>
          <a:ext cx="4477157" cy="4477157"/>
        </a:xfrm>
        <a:prstGeom prst="blockArc">
          <a:avLst>
            <a:gd name="adj1" fmla="val 9000000"/>
            <a:gd name="adj2" fmla="val 12600000"/>
            <a:gd name="adj3" fmla="val 452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A60D27-AF65-42F1-97E4-26569ABAB5F5}">
      <dsp:nvSpPr>
        <dsp:cNvPr id="0" name=""/>
        <dsp:cNvSpPr/>
      </dsp:nvSpPr>
      <dsp:spPr>
        <a:xfrm>
          <a:off x="1685857" y="653277"/>
          <a:ext cx="4477157" cy="4477157"/>
        </a:xfrm>
        <a:prstGeom prst="blockArc">
          <a:avLst>
            <a:gd name="adj1" fmla="val 5400000"/>
            <a:gd name="adj2" fmla="val 9000000"/>
            <a:gd name="adj3" fmla="val 452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5FF933-8343-4A0E-96D1-01189E9B5B38}">
      <dsp:nvSpPr>
        <dsp:cNvPr id="0" name=""/>
        <dsp:cNvSpPr/>
      </dsp:nvSpPr>
      <dsp:spPr>
        <a:xfrm>
          <a:off x="1685857" y="653277"/>
          <a:ext cx="4477157" cy="4477157"/>
        </a:xfrm>
        <a:prstGeom prst="blockArc">
          <a:avLst>
            <a:gd name="adj1" fmla="val 1800000"/>
            <a:gd name="adj2" fmla="val 5400000"/>
            <a:gd name="adj3" fmla="val 452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E0A76F-10E2-47EB-BD6A-BD3041411F66}">
      <dsp:nvSpPr>
        <dsp:cNvPr id="0" name=""/>
        <dsp:cNvSpPr/>
      </dsp:nvSpPr>
      <dsp:spPr>
        <a:xfrm>
          <a:off x="1685857" y="653277"/>
          <a:ext cx="4477157" cy="4477157"/>
        </a:xfrm>
        <a:prstGeom prst="blockArc">
          <a:avLst>
            <a:gd name="adj1" fmla="val 19800000"/>
            <a:gd name="adj2" fmla="val 1800000"/>
            <a:gd name="adj3" fmla="val 452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90D509-0E3E-4BED-9385-F643687D79E6}">
      <dsp:nvSpPr>
        <dsp:cNvPr id="0" name=""/>
        <dsp:cNvSpPr/>
      </dsp:nvSpPr>
      <dsp:spPr>
        <a:xfrm>
          <a:off x="1685857" y="653277"/>
          <a:ext cx="4477157" cy="4477157"/>
        </a:xfrm>
        <a:prstGeom prst="blockArc">
          <a:avLst>
            <a:gd name="adj1" fmla="val 16200000"/>
            <a:gd name="adj2" fmla="val 19800000"/>
            <a:gd name="adj3" fmla="val 452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EC7035-1332-484E-9A11-B3F11AF469BA}">
      <dsp:nvSpPr>
        <dsp:cNvPr id="0" name=""/>
        <dsp:cNvSpPr/>
      </dsp:nvSpPr>
      <dsp:spPr>
        <a:xfrm>
          <a:off x="2920332" y="1887753"/>
          <a:ext cx="2008207" cy="200820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000" kern="1200" dirty="0" smtClean="0"/>
            <a:t>SIP Key Areas 2015/16</a:t>
          </a:r>
          <a:endParaRPr lang="en-GB" sz="3000" kern="1200" dirty="0"/>
        </a:p>
      </dsp:txBody>
      <dsp:txXfrm>
        <a:off x="3214427" y="2181848"/>
        <a:ext cx="1420017" cy="1420017"/>
      </dsp:txXfrm>
    </dsp:sp>
    <dsp:sp modelId="{2430A3E7-98C9-44CF-BF45-281F1A37EFA2}">
      <dsp:nvSpPr>
        <dsp:cNvPr id="0" name=""/>
        <dsp:cNvSpPr/>
      </dsp:nvSpPr>
      <dsp:spPr>
        <a:xfrm>
          <a:off x="3036574" y="-183976"/>
          <a:ext cx="1775723" cy="17757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n-GB" altLang="en-US" sz="1000" b="0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rPr>
            <a:t>1. To ensure all pupils make expected or better </a:t>
          </a:r>
          <a:r>
            <a:rPr kumimoji="0" lang="en-GB" altLang="en-US" sz="1000" b="0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rPr>
            <a:t>progress in reading, Writing and Maths.</a:t>
          </a:r>
          <a:endParaRPr lang="en-GB" sz="1000" kern="1200" dirty="0">
            <a:solidFill>
              <a:schemeClr val="bg1"/>
            </a:solidFill>
          </a:endParaRPr>
        </a:p>
      </dsp:txBody>
      <dsp:txXfrm>
        <a:off x="3296623" y="76073"/>
        <a:ext cx="1255625" cy="1255625"/>
      </dsp:txXfrm>
    </dsp:sp>
    <dsp:sp modelId="{EC88F571-6131-496A-9CFA-19934AE1529D}">
      <dsp:nvSpPr>
        <dsp:cNvPr id="0" name=""/>
        <dsp:cNvSpPr/>
      </dsp:nvSpPr>
      <dsp:spPr>
        <a:xfrm>
          <a:off x="4930823" y="909418"/>
          <a:ext cx="1776904" cy="17769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n-GB" altLang="en-US" sz="1000" b="0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rPr>
            <a:t>2. To promote reading and embed a whole school reading culture.</a:t>
          </a:r>
          <a:endParaRPr lang="en-GB" sz="1000" kern="1200" dirty="0">
            <a:solidFill>
              <a:schemeClr val="bg1"/>
            </a:solidFill>
          </a:endParaRPr>
        </a:p>
      </dsp:txBody>
      <dsp:txXfrm>
        <a:off x="5191045" y="1169640"/>
        <a:ext cx="1256460" cy="1256460"/>
      </dsp:txXfrm>
    </dsp:sp>
    <dsp:sp modelId="{D718C097-2E5E-4BCB-9001-2D8C7D7DC37A}">
      <dsp:nvSpPr>
        <dsp:cNvPr id="0" name=""/>
        <dsp:cNvSpPr/>
      </dsp:nvSpPr>
      <dsp:spPr>
        <a:xfrm>
          <a:off x="4941802" y="3120009"/>
          <a:ext cx="1754946" cy="173166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n-GB" altLang="en-US" sz="1000" b="0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rPr>
            <a:t> 3. Develop the role of middle and senior leaders to drive improvement.</a:t>
          </a:r>
          <a:endParaRPr lang="en-GB" sz="1000" kern="1200" dirty="0">
            <a:solidFill>
              <a:schemeClr val="bg1"/>
            </a:solidFill>
          </a:endParaRPr>
        </a:p>
      </dsp:txBody>
      <dsp:txXfrm>
        <a:off x="5198808" y="3373606"/>
        <a:ext cx="1240934" cy="1224473"/>
      </dsp:txXfrm>
    </dsp:sp>
    <dsp:sp modelId="{E3419A3E-F9FD-4C81-B168-D8F9DB7F6CAE}">
      <dsp:nvSpPr>
        <dsp:cNvPr id="0" name=""/>
        <dsp:cNvSpPr/>
      </dsp:nvSpPr>
      <dsp:spPr>
        <a:xfrm>
          <a:off x="3035983" y="4191376"/>
          <a:ext cx="1776904" cy="17769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n-GB" altLang="en-US" sz="1000" b="0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rPr>
            <a:t>4. To develop an effective outdoor learning environment.</a:t>
          </a:r>
          <a:endParaRPr lang="en-GB" sz="1000" kern="1200" dirty="0">
            <a:solidFill>
              <a:schemeClr val="bg1"/>
            </a:solidFill>
          </a:endParaRPr>
        </a:p>
      </dsp:txBody>
      <dsp:txXfrm>
        <a:off x="3296205" y="4451598"/>
        <a:ext cx="1256460" cy="1256460"/>
      </dsp:txXfrm>
    </dsp:sp>
    <dsp:sp modelId="{A66A2769-3053-4771-A562-86AB63CBF6F5}">
      <dsp:nvSpPr>
        <dsp:cNvPr id="0" name=""/>
        <dsp:cNvSpPr/>
      </dsp:nvSpPr>
      <dsp:spPr>
        <a:xfrm>
          <a:off x="1141144" y="3097390"/>
          <a:ext cx="1776904" cy="17769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n-GB" altLang="en-US" sz="1000" b="0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rPr>
            <a:t>5. To further develop an effective monitoring and assessment system without levels.</a:t>
          </a:r>
          <a:endParaRPr lang="en-GB" sz="1000" kern="1200" dirty="0">
            <a:solidFill>
              <a:schemeClr val="bg1"/>
            </a:solidFill>
          </a:endParaRPr>
        </a:p>
      </dsp:txBody>
      <dsp:txXfrm>
        <a:off x="1401366" y="3357612"/>
        <a:ext cx="1256460" cy="1256460"/>
      </dsp:txXfrm>
    </dsp:sp>
    <dsp:sp modelId="{BC35060B-42D5-4AD2-B38C-C2C3EB7B74F6}">
      <dsp:nvSpPr>
        <dsp:cNvPr id="0" name=""/>
        <dsp:cNvSpPr/>
      </dsp:nvSpPr>
      <dsp:spPr>
        <a:xfrm>
          <a:off x="1141144" y="909418"/>
          <a:ext cx="1776904" cy="17769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n-GB" altLang="en-US" sz="1000" b="0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rPr>
            <a:t>6. To further </a:t>
          </a:r>
          <a:r>
            <a:rPr kumimoji="0" lang="en-GB" altLang="en-US" sz="1000" b="0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rPr>
            <a:t>promote collective </a:t>
          </a:r>
          <a:r>
            <a:rPr kumimoji="0" lang="en-GB" altLang="en-US" sz="1000" b="0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rPr>
            <a:t>worship and our Christian Distinctiveness.</a:t>
          </a:r>
          <a:endParaRPr lang="en-GB" sz="1000" kern="1200" dirty="0">
            <a:solidFill>
              <a:schemeClr val="bg1"/>
            </a:solidFill>
          </a:endParaRPr>
        </a:p>
      </dsp:txBody>
      <dsp:txXfrm>
        <a:off x="1401366" y="1169640"/>
        <a:ext cx="1256460" cy="12564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F0E60-8BB0-493D-8DA3-D535FB075C21}" type="datetimeFigureOut">
              <a:rPr lang="en-GB" smtClean="0"/>
              <a:pPr/>
              <a:t>25/09/2015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223B4-BBE7-4402-A515-72E5967F40F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7751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F0E60-8BB0-493D-8DA3-D535FB075C21}" type="datetimeFigureOut">
              <a:rPr lang="en-GB" smtClean="0"/>
              <a:pPr/>
              <a:t>25/09/2015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223B4-BBE7-4402-A515-72E5967F40F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5441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F0E60-8BB0-493D-8DA3-D535FB075C21}" type="datetimeFigureOut">
              <a:rPr lang="en-GB" smtClean="0"/>
              <a:pPr/>
              <a:t>25/09/2015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223B4-BBE7-4402-A515-72E5967F40F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209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F0E60-8BB0-493D-8DA3-D535FB075C21}" type="datetimeFigureOut">
              <a:rPr lang="en-GB" smtClean="0"/>
              <a:pPr/>
              <a:t>25/09/2015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223B4-BBE7-4402-A515-72E5967F40F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791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F0E60-8BB0-493D-8DA3-D535FB075C21}" type="datetimeFigureOut">
              <a:rPr lang="en-GB" smtClean="0"/>
              <a:pPr/>
              <a:t>25/09/2015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223B4-BBE7-4402-A515-72E5967F40F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6191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F0E60-8BB0-493D-8DA3-D535FB075C21}" type="datetimeFigureOut">
              <a:rPr lang="en-GB" smtClean="0"/>
              <a:pPr/>
              <a:t>25/09/2015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223B4-BBE7-4402-A515-72E5967F40F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2873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F0E60-8BB0-493D-8DA3-D535FB075C21}" type="datetimeFigureOut">
              <a:rPr lang="en-GB" smtClean="0"/>
              <a:pPr/>
              <a:t>25/09/2015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223B4-BBE7-4402-A515-72E5967F40F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2121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F0E60-8BB0-493D-8DA3-D535FB075C21}" type="datetimeFigureOut">
              <a:rPr lang="en-GB" smtClean="0"/>
              <a:pPr/>
              <a:t>25/09/2015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223B4-BBE7-4402-A515-72E5967F40F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3386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F0E60-8BB0-493D-8DA3-D535FB075C21}" type="datetimeFigureOut">
              <a:rPr lang="en-GB" smtClean="0"/>
              <a:pPr/>
              <a:t>25/09/2015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223B4-BBE7-4402-A515-72E5967F40F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1551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F0E60-8BB0-493D-8DA3-D535FB075C21}" type="datetimeFigureOut">
              <a:rPr lang="en-GB" smtClean="0"/>
              <a:pPr/>
              <a:t>25/09/2015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223B4-BBE7-4402-A515-72E5967F40F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894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F0E60-8BB0-493D-8DA3-D535FB075C21}" type="datetimeFigureOut">
              <a:rPr lang="en-GB" smtClean="0"/>
              <a:pPr/>
              <a:t>25/09/2015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223B4-BBE7-4402-A515-72E5967F40F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2685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F0E60-8BB0-493D-8DA3-D535FB075C21}" type="datetimeFigureOut">
              <a:rPr lang="en-GB" smtClean="0"/>
              <a:pPr/>
              <a:t>25/09/2015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B223B4-BBE7-4402-A515-72E5967F40F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5525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17474" y="3593166"/>
            <a:ext cx="6400800" cy="1752600"/>
          </a:xfrm>
        </p:spPr>
        <p:txBody>
          <a:bodyPr>
            <a:normAutofit/>
          </a:bodyPr>
          <a:lstStyle/>
          <a:p>
            <a:r>
              <a:rPr lang="en-GB" sz="3600" dirty="0" smtClean="0">
                <a:solidFill>
                  <a:schemeClr val="tx1"/>
                </a:solidFill>
              </a:rPr>
              <a:t>School Improvement Plan</a:t>
            </a:r>
          </a:p>
          <a:p>
            <a:r>
              <a:rPr lang="en-GB" sz="3600" dirty="0" smtClean="0">
                <a:solidFill>
                  <a:schemeClr val="tx1"/>
                </a:solidFill>
              </a:rPr>
              <a:t>2015/2016</a:t>
            </a:r>
            <a:endParaRPr lang="en-GB" sz="36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6268670"/>
            <a:ext cx="1799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cs typeface="Arial" panose="020B0604020202020204" pitchFamily="34" charset="0"/>
              </a:rPr>
              <a:t>www.akps.org.uk</a:t>
            </a:r>
            <a:endParaRPr lang="en-GB" dirty="0"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1052736"/>
            <a:ext cx="3353268" cy="2010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4107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6268670"/>
            <a:ext cx="1799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cs typeface="Arial" panose="020B0604020202020204" pitchFamily="34" charset="0"/>
              </a:rPr>
              <a:t>www.akps.org.uk</a:t>
            </a:r>
            <a:endParaRPr lang="en-GB" dirty="0">
              <a:cs typeface="Arial" panose="020B0604020202020204" pitchFamily="34" charset="0"/>
            </a:endParaRPr>
          </a:p>
        </p:txBody>
      </p:sp>
      <p:sp>
        <p:nvSpPr>
          <p:cNvPr id="23" name="Rectangle 20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26"/>
          <p:cNvSpPr>
            <a:spLocks noChangeArrowheads="1"/>
          </p:cNvSpPr>
          <p:nvPr/>
        </p:nvSpPr>
        <p:spPr bwMode="auto">
          <a:xfrm>
            <a:off x="1524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GB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GB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1" name="Diagram 40"/>
          <p:cNvGraphicFramePr/>
          <p:nvPr>
            <p:extLst>
              <p:ext uri="{D42A27DB-BD31-4B8C-83A1-F6EECF244321}">
                <p14:modId xmlns:p14="http://schemas.microsoft.com/office/powerpoint/2010/main" val="866336892"/>
              </p:ext>
            </p:extLst>
          </p:nvPr>
        </p:nvGraphicFramePr>
        <p:xfrm>
          <a:off x="395536" y="381000"/>
          <a:ext cx="7848872" cy="5784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5373216"/>
            <a:ext cx="2272124" cy="1361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2982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FFFFFF"/>
        </a:solidFill>
        <a:ln w="25400">
          <a:solidFill>
            <a:srgbClr val="0070C0"/>
          </a:solidFill>
          <a:miter lim="800000"/>
          <a:headEnd/>
          <a:tailEnd/>
        </a:ln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  <a:ea typeface="Calibri" pitchFamily="34" charset="0"/>
            <a:cs typeface="Times New Roman" pitchFamily="18" charset="0"/>
          </a:defRPr>
        </a:defPPr>
      </a:lst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425</TotalTime>
  <Words>92</Words>
  <Application>Microsoft Office PowerPoint</Application>
  <PresentationFormat>On-screen Show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</dc:creator>
  <cp:lastModifiedBy>Sam Saville</cp:lastModifiedBy>
  <cp:revision>69</cp:revision>
  <dcterms:created xsi:type="dcterms:W3CDTF">2013-11-04T17:31:37Z</dcterms:created>
  <dcterms:modified xsi:type="dcterms:W3CDTF">2015-09-25T11:37:03Z</dcterms:modified>
</cp:coreProperties>
</file>