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4" r:id="rId8"/>
    <p:sldId id="26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3" d="100"/>
          <a:sy n="103" d="100"/>
        </p:scale>
        <p:origin x="138" y="6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DEC3CDF-E14E-40E0-8C91-A1E2096CAD0E}" type="datetimeFigureOut">
              <a:rPr lang="en-GB" smtClean="0"/>
              <a:t>03/07/2018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C8FEAE5-275F-4FD6-87CC-CB5631AD46C8}" type="slidenum">
              <a:rPr lang="en-GB" smtClean="0"/>
              <a:t>‹#›</a:t>
            </a:fld>
            <a:endParaRPr lang="en-GB"/>
          </a:p>
        </p:txBody>
      </p:sp>
    </p:spTree>
    <p:extLst>
      <p:ext uri="{BB962C8B-B14F-4D97-AF65-F5344CB8AC3E}">
        <p14:creationId xmlns:p14="http://schemas.microsoft.com/office/powerpoint/2010/main" val="2161375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DEC3CDF-E14E-40E0-8C91-A1E2096CAD0E}" type="datetimeFigureOut">
              <a:rPr lang="en-GB" smtClean="0"/>
              <a:t>03/07/2018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C8FEAE5-275F-4FD6-87CC-CB5631AD46C8}" type="slidenum">
              <a:rPr lang="en-GB" smtClean="0"/>
              <a:t>‹#›</a:t>
            </a:fld>
            <a:endParaRPr lang="en-GB"/>
          </a:p>
        </p:txBody>
      </p:sp>
    </p:spTree>
    <p:extLst>
      <p:ext uri="{BB962C8B-B14F-4D97-AF65-F5344CB8AC3E}">
        <p14:creationId xmlns:p14="http://schemas.microsoft.com/office/powerpoint/2010/main" val="723114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DEC3CDF-E14E-40E0-8C91-A1E2096CAD0E}" type="datetimeFigureOut">
              <a:rPr lang="en-GB" smtClean="0"/>
              <a:t>03/07/2018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C8FEAE5-275F-4FD6-87CC-CB5631AD46C8}" type="slidenum">
              <a:rPr lang="en-GB" smtClean="0"/>
              <a:t>‹#›</a:t>
            </a:fld>
            <a:endParaRPr lang="en-GB"/>
          </a:p>
        </p:txBody>
      </p:sp>
    </p:spTree>
    <p:extLst>
      <p:ext uri="{BB962C8B-B14F-4D97-AF65-F5344CB8AC3E}">
        <p14:creationId xmlns:p14="http://schemas.microsoft.com/office/powerpoint/2010/main" val="1554535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DEC3CDF-E14E-40E0-8C91-A1E2096CAD0E}" type="datetimeFigureOut">
              <a:rPr lang="en-GB" smtClean="0"/>
              <a:t>03/07/2018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C8FEAE5-275F-4FD6-87CC-CB5631AD46C8}" type="slidenum">
              <a:rPr lang="en-GB" smtClean="0"/>
              <a:t>‹#›</a:t>
            </a:fld>
            <a:endParaRPr lang="en-GB"/>
          </a:p>
        </p:txBody>
      </p:sp>
    </p:spTree>
    <p:extLst>
      <p:ext uri="{BB962C8B-B14F-4D97-AF65-F5344CB8AC3E}">
        <p14:creationId xmlns:p14="http://schemas.microsoft.com/office/powerpoint/2010/main" val="2382181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EC3CDF-E14E-40E0-8C91-A1E2096CAD0E}" type="datetimeFigureOut">
              <a:rPr lang="en-GB" smtClean="0"/>
              <a:t>03/07/2018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C8FEAE5-275F-4FD6-87CC-CB5631AD46C8}" type="slidenum">
              <a:rPr lang="en-GB" smtClean="0"/>
              <a:t>‹#›</a:t>
            </a:fld>
            <a:endParaRPr lang="en-GB"/>
          </a:p>
        </p:txBody>
      </p:sp>
    </p:spTree>
    <p:extLst>
      <p:ext uri="{BB962C8B-B14F-4D97-AF65-F5344CB8AC3E}">
        <p14:creationId xmlns:p14="http://schemas.microsoft.com/office/powerpoint/2010/main" val="7705533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DEC3CDF-E14E-40E0-8C91-A1E2096CAD0E}" type="datetimeFigureOut">
              <a:rPr lang="en-GB" smtClean="0"/>
              <a:t>03/07/2018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C8FEAE5-275F-4FD6-87CC-CB5631AD46C8}" type="slidenum">
              <a:rPr lang="en-GB" smtClean="0"/>
              <a:t>‹#›</a:t>
            </a:fld>
            <a:endParaRPr lang="en-GB"/>
          </a:p>
        </p:txBody>
      </p:sp>
    </p:spTree>
    <p:extLst>
      <p:ext uri="{BB962C8B-B14F-4D97-AF65-F5344CB8AC3E}">
        <p14:creationId xmlns:p14="http://schemas.microsoft.com/office/powerpoint/2010/main" val="2188090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DEC3CDF-E14E-40E0-8C91-A1E2096CAD0E}" type="datetimeFigureOut">
              <a:rPr lang="en-GB" smtClean="0"/>
              <a:t>03/07/2018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C8FEAE5-275F-4FD6-87CC-CB5631AD46C8}" type="slidenum">
              <a:rPr lang="en-GB" smtClean="0"/>
              <a:t>‹#›</a:t>
            </a:fld>
            <a:endParaRPr lang="en-GB"/>
          </a:p>
        </p:txBody>
      </p:sp>
    </p:spTree>
    <p:extLst>
      <p:ext uri="{BB962C8B-B14F-4D97-AF65-F5344CB8AC3E}">
        <p14:creationId xmlns:p14="http://schemas.microsoft.com/office/powerpoint/2010/main" val="2780191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DEC3CDF-E14E-40E0-8C91-A1E2096CAD0E}" type="datetimeFigureOut">
              <a:rPr lang="en-GB" smtClean="0"/>
              <a:t>03/07/2018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C8FEAE5-275F-4FD6-87CC-CB5631AD46C8}" type="slidenum">
              <a:rPr lang="en-GB" smtClean="0"/>
              <a:t>‹#›</a:t>
            </a:fld>
            <a:endParaRPr lang="en-GB"/>
          </a:p>
        </p:txBody>
      </p:sp>
    </p:spTree>
    <p:extLst>
      <p:ext uri="{BB962C8B-B14F-4D97-AF65-F5344CB8AC3E}">
        <p14:creationId xmlns:p14="http://schemas.microsoft.com/office/powerpoint/2010/main" val="1529899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EC3CDF-E14E-40E0-8C91-A1E2096CAD0E}" type="datetimeFigureOut">
              <a:rPr lang="en-GB" smtClean="0"/>
              <a:t>03/07/2018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C8FEAE5-275F-4FD6-87CC-CB5631AD46C8}" type="slidenum">
              <a:rPr lang="en-GB" smtClean="0"/>
              <a:t>‹#›</a:t>
            </a:fld>
            <a:endParaRPr lang="en-GB"/>
          </a:p>
        </p:txBody>
      </p:sp>
    </p:spTree>
    <p:extLst>
      <p:ext uri="{BB962C8B-B14F-4D97-AF65-F5344CB8AC3E}">
        <p14:creationId xmlns:p14="http://schemas.microsoft.com/office/powerpoint/2010/main" val="4038663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EC3CDF-E14E-40E0-8C91-A1E2096CAD0E}" type="datetimeFigureOut">
              <a:rPr lang="en-GB" smtClean="0"/>
              <a:t>03/07/2018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C8FEAE5-275F-4FD6-87CC-CB5631AD46C8}" type="slidenum">
              <a:rPr lang="en-GB" smtClean="0"/>
              <a:t>‹#›</a:t>
            </a:fld>
            <a:endParaRPr lang="en-GB"/>
          </a:p>
        </p:txBody>
      </p:sp>
    </p:spTree>
    <p:extLst>
      <p:ext uri="{BB962C8B-B14F-4D97-AF65-F5344CB8AC3E}">
        <p14:creationId xmlns:p14="http://schemas.microsoft.com/office/powerpoint/2010/main" val="3211433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EC3CDF-E14E-40E0-8C91-A1E2096CAD0E}" type="datetimeFigureOut">
              <a:rPr lang="en-GB" smtClean="0"/>
              <a:t>03/07/2018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C8FEAE5-275F-4FD6-87CC-CB5631AD46C8}" type="slidenum">
              <a:rPr lang="en-GB" smtClean="0"/>
              <a:t>‹#›</a:t>
            </a:fld>
            <a:endParaRPr lang="en-GB"/>
          </a:p>
        </p:txBody>
      </p:sp>
    </p:spTree>
    <p:extLst>
      <p:ext uri="{BB962C8B-B14F-4D97-AF65-F5344CB8AC3E}">
        <p14:creationId xmlns:p14="http://schemas.microsoft.com/office/powerpoint/2010/main" val="1396607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EC3CDF-E14E-40E0-8C91-A1E2096CAD0E}" type="datetimeFigureOut">
              <a:rPr lang="en-GB" smtClean="0"/>
              <a:t>03/07/2018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8FEAE5-275F-4FD6-87CC-CB5631AD46C8}" type="slidenum">
              <a:rPr lang="en-GB" smtClean="0"/>
              <a:t>‹#›</a:t>
            </a:fld>
            <a:endParaRPr lang="en-GB"/>
          </a:p>
        </p:txBody>
      </p:sp>
    </p:spTree>
    <p:extLst>
      <p:ext uri="{BB962C8B-B14F-4D97-AF65-F5344CB8AC3E}">
        <p14:creationId xmlns:p14="http://schemas.microsoft.com/office/powerpoint/2010/main" val="40871009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7.jpg"/><Relationship Id="rId5" Type="http://schemas.openxmlformats.org/officeDocument/2006/relationships/image" Target="../media/image6.jpe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13.jpg"/><Relationship Id="rId5" Type="http://schemas.openxmlformats.org/officeDocument/2006/relationships/image" Target="../media/image12.jpg"/><Relationship Id="rId4" Type="http://schemas.openxmlformats.org/officeDocument/2006/relationships/image" Target="../media/image11.jpg"/></Relationships>
</file>

<file path=ppt/slides/_rels/slide6.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png"/><Relationship Id="rId1" Type="http://schemas.openxmlformats.org/officeDocument/2006/relationships/slideLayout" Target="../slideLayouts/slideLayout6.xml"/><Relationship Id="rId5" Type="http://schemas.openxmlformats.org/officeDocument/2006/relationships/image" Target="../media/image16.jpeg"/><Relationship Id="rId4" Type="http://schemas.openxmlformats.org/officeDocument/2006/relationships/image" Target="../media/image15.jpeg"/></Relationships>
</file>

<file path=ppt/slides/_rels/slide7.xml.rels><?xml version="1.0" encoding="UTF-8" standalone="yes"?>
<Relationships xmlns="http://schemas.openxmlformats.org/package/2006/relationships"><Relationship Id="rId3" Type="http://schemas.openxmlformats.org/officeDocument/2006/relationships/hyperlink" Target="http://www.nhs.uk/vaccinations" TargetMode="External"/><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51722" y="441228"/>
            <a:ext cx="10002417" cy="2387600"/>
          </a:xfrm>
        </p:spPr>
        <p:txBody>
          <a:bodyPr>
            <a:normAutofit/>
          </a:bodyPr>
          <a:lstStyle/>
          <a:p>
            <a:r>
              <a:rPr lang="en-GB" sz="6600" b="1" dirty="0" smtClean="0">
                <a:solidFill>
                  <a:srgbClr val="CC0000"/>
                </a:solidFill>
              </a:rPr>
              <a:t>Your School Nursing Service</a:t>
            </a:r>
            <a:endParaRPr lang="en-GB" sz="6600" b="1" dirty="0">
              <a:solidFill>
                <a:srgbClr val="CC0000"/>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40370" y="3326885"/>
            <a:ext cx="4208621" cy="1571685"/>
          </a:xfrm>
          <a:prstGeom prst="rect">
            <a:avLst/>
          </a:prstGeom>
        </p:spPr>
      </p:pic>
    </p:spTree>
    <p:extLst>
      <p:ext uri="{BB962C8B-B14F-4D97-AF65-F5344CB8AC3E}">
        <p14:creationId xmlns:p14="http://schemas.microsoft.com/office/powerpoint/2010/main" val="150184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C00000"/>
                </a:solidFill>
              </a:rPr>
              <a:t>What does the School Nursing Service do?</a:t>
            </a:r>
            <a:endParaRPr lang="en-GB" b="1" dirty="0">
              <a:solidFill>
                <a:srgbClr val="C00000"/>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67730" y="75400"/>
            <a:ext cx="2009448" cy="750417"/>
          </a:xfrm>
          <a:prstGeom prst="rect">
            <a:avLst/>
          </a:prstGeom>
        </p:spPr>
      </p:pic>
      <p:sp>
        <p:nvSpPr>
          <p:cNvPr id="6" name="TextBox 5"/>
          <p:cNvSpPr txBox="1"/>
          <p:nvPr/>
        </p:nvSpPr>
        <p:spPr>
          <a:xfrm>
            <a:off x="1277222" y="1605978"/>
            <a:ext cx="9415657" cy="4801314"/>
          </a:xfrm>
          <a:prstGeom prst="rect">
            <a:avLst/>
          </a:prstGeom>
          <a:noFill/>
        </p:spPr>
        <p:txBody>
          <a:bodyPr wrap="square" rtlCol="0">
            <a:spAutoFit/>
          </a:bodyPr>
          <a:lstStyle/>
          <a:p>
            <a:pPr marL="285750" indent="-285750">
              <a:buFont typeface="Wingdings" panose="05000000000000000000" pitchFamily="2" charset="2"/>
              <a:buChar char="Ø"/>
            </a:pPr>
            <a:r>
              <a:rPr lang="en-GB" sz="2800" dirty="0" smtClean="0">
                <a:solidFill>
                  <a:srgbClr val="C00000"/>
                </a:solidFill>
              </a:rPr>
              <a:t>Health promotion in schools</a:t>
            </a:r>
          </a:p>
          <a:p>
            <a:pPr marL="285750" indent="-285750">
              <a:buFont typeface="Wingdings" panose="05000000000000000000" pitchFamily="2" charset="2"/>
              <a:buChar char="Ø"/>
            </a:pPr>
            <a:r>
              <a:rPr lang="en-GB" sz="2800" dirty="0" smtClean="0">
                <a:solidFill>
                  <a:srgbClr val="C00000"/>
                </a:solidFill>
              </a:rPr>
              <a:t>Support the emotional Health of school age children </a:t>
            </a:r>
          </a:p>
          <a:p>
            <a:pPr marL="285750" indent="-285750">
              <a:buFont typeface="Wingdings" panose="05000000000000000000" pitchFamily="2" charset="2"/>
              <a:buChar char="Ø"/>
            </a:pPr>
            <a:r>
              <a:rPr lang="en-GB" sz="2800" dirty="0" smtClean="0">
                <a:solidFill>
                  <a:srgbClr val="C00000"/>
                </a:solidFill>
              </a:rPr>
              <a:t>Offer a 6 week intervention for bed wetting</a:t>
            </a:r>
          </a:p>
          <a:p>
            <a:pPr marL="285750" indent="-285750">
              <a:buFont typeface="Wingdings" panose="05000000000000000000" pitchFamily="2" charset="2"/>
              <a:buChar char="Ø"/>
            </a:pPr>
            <a:r>
              <a:rPr lang="en-GB" sz="2800" dirty="0" smtClean="0">
                <a:solidFill>
                  <a:srgbClr val="C00000"/>
                </a:solidFill>
              </a:rPr>
              <a:t>Provide school age immunisations </a:t>
            </a:r>
          </a:p>
          <a:p>
            <a:pPr marL="285750" indent="-285750">
              <a:buFont typeface="Wingdings" panose="05000000000000000000" pitchFamily="2" charset="2"/>
              <a:buChar char="Ø"/>
            </a:pPr>
            <a:r>
              <a:rPr lang="en-GB" sz="2800" dirty="0" smtClean="0">
                <a:solidFill>
                  <a:srgbClr val="C00000"/>
                </a:solidFill>
              </a:rPr>
              <a:t>Collect data for the National Child Measurement Programme (NCMP)</a:t>
            </a:r>
          </a:p>
          <a:p>
            <a:pPr marL="285750" indent="-285750">
              <a:buFont typeface="Wingdings" panose="05000000000000000000" pitchFamily="2" charset="2"/>
              <a:buChar char="Ø"/>
            </a:pPr>
            <a:r>
              <a:rPr lang="en-GB" sz="2800" dirty="0" smtClean="0">
                <a:solidFill>
                  <a:srgbClr val="C00000"/>
                </a:solidFill>
              </a:rPr>
              <a:t>Vision and hearing screening</a:t>
            </a:r>
          </a:p>
          <a:p>
            <a:pPr marL="285750" indent="-285750">
              <a:buFont typeface="Wingdings" panose="05000000000000000000" pitchFamily="2" charset="2"/>
              <a:buChar char="Ø"/>
            </a:pPr>
            <a:r>
              <a:rPr lang="en-GB" sz="2800" dirty="0" smtClean="0">
                <a:solidFill>
                  <a:srgbClr val="C00000"/>
                </a:solidFill>
              </a:rPr>
              <a:t>Supporting children in school who have severe allergies</a:t>
            </a:r>
          </a:p>
          <a:p>
            <a:pPr marL="285750" indent="-285750">
              <a:buFont typeface="Wingdings" panose="05000000000000000000" pitchFamily="2" charset="2"/>
              <a:buChar char="Ø"/>
            </a:pPr>
            <a:r>
              <a:rPr lang="en-GB" sz="2800" dirty="0" smtClean="0">
                <a:solidFill>
                  <a:srgbClr val="C00000"/>
                </a:solidFill>
              </a:rPr>
              <a:t>Supporting children in schools with health issues</a:t>
            </a:r>
          </a:p>
          <a:p>
            <a:pPr marL="285750" indent="-285750">
              <a:buFont typeface="Wingdings" panose="05000000000000000000" pitchFamily="2" charset="2"/>
              <a:buChar char="Ø"/>
            </a:pPr>
            <a:endParaRPr lang="en-GB" dirty="0">
              <a:solidFill>
                <a:srgbClr val="C00000"/>
              </a:solidFill>
            </a:endParaRPr>
          </a:p>
          <a:p>
            <a:endParaRPr lang="en-GB" dirty="0" smtClean="0">
              <a:solidFill>
                <a:srgbClr val="C00000"/>
              </a:solidFill>
            </a:endParaRPr>
          </a:p>
          <a:p>
            <a:endParaRPr lang="en-GB" dirty="0">
              <a:solidFill>
                <a:srgbClr val="C00000"/>
              </a:solidFill>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92851" y="1446244"/>
            <a:ext cx="2215591" cy="1479272"/>
          </a:xfrm>
          <a:prstGeom prst="rect">
            <a:avLst/>
          </a:prstGeom>
        </p:spPr>
      </p:pic>
      <p:pic>
        <p:nvPicPr>
          <p:cNvPr id="10" name="Picture 9"/>
          <p:cNvPicPr>
            <a:picLocks noChangeAspect="1"/>
          </p:cNvPicPr>
          <p:nvPr/>
        </p:nvPicPr>
        <p:blipFill rotWithShape="1">
          <a:blip r:embed="rId4">
            <a:extLst>
              <a:ext uri="{28A0092B-C50C-407E-A947-70E740481C1C}">
                <a14:useLocalDpi xmlns:a14="http://schemas.microsoft.com/office/drawing/2010/main" val="0"/>
              </a:ext>
            </a:extLst>
          </a:blip>
          <a:srcRect l="33906" t="561" r="32254" b="-215"/>
          <a:stretch/>
        </p:blipFill>
        <p:spPr>
          <a:xfrm>
            <a:off x="156519" y="3616410"/>
            <a:ext cx="1046206" cy="3080951"/>
          </a:xfrm>
          <a:prstGeom prst="rect">
            <a:avLst/>
          </a:prstGeom>
          <a:solidFill>
            <a:schemeClr val="accent1">
              <a:lumMod val="40000"/>
              <a:lumOff val="60000"/>
              <a:alpha val="0"/>
            </a:schemeClr>
          </a:solidFill>
          <a:effectLst>
            <a:softEdge rad="63500"/>
          </a:effectLst>
        </p:spPr>
      </p:pic>
    </p:spTree>
    <p:extLst>
      <p:ext uri="{BB962C8B-B14F-4D97-AF65-F5344CB8AC3E}">
        <p14:creationId xmlns:p14="http://schemas.microsoft.com/office/powerpoint/2010/main" val="40808443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9826690" cy="1325563"/>
          </a:xfrm>
        </p:spPr>
        <p:txBody>
          <a:bodyPr/>
          <a:lstStyle/>
          <a:p>
            <a:r>
              <a:rPr lang="en-GB" b="1" dirty="0" smtClean="0">
                <a:solidFill>
                  <a:srgbClr val="C00000"/>
                </a:solidFill>
              </a:rPr>
              <a:t>We can also offer support and advice on issues such as ….</a:t>
            </a:r>
          </a:p>
        </p:txBody>
      </p:sp>
      <p:sp>
        <p:nvSpPr>
          <p:cNvPr id="3" name="TextBox 2"/>
          <p:cNvSpPr txBox="1"/>
          <p:nvPr/>
        </p:nvSpPr>
        <p:spPr>
          <a:xfrm>
            <a:off x="3383692" y="1690688"/>
            <a:ext cx="4944762" cy="4401205"/>
          </a:xfrm>
          <a:prstGeom prst="rect">
            <a:avLst/>
          </a:prstGeom>
          <a:noFill/>
        </p:spPr>
        <p:txBody>
          <a:bodyPr wrap="square" rtlCol="0">
            <a:spAutoFit/>
          </a:bodyPr>
          <a:lstStyle/>
          <a:p>
            <a:pPr marL="457200" indent="-457200">
              <a:buFont typeface="Wingdings" panose="05000000000000000000" pitchFamily="2" charset="2"/>
              <a:buChar char="Ø"/>
            </a:pPr>
            <a:r>
              <a:rPr lang="en-GB" sz="2800" dirty="0" smtClean="0">
                <a:solidFill>
                  <a:srgbClr val="C00000"/>
                </a:solidFill>
              </a:rPr>
              <a:t>Healthy eating / fussy eaters</a:t>
            </a:r>
          </a:p>
          <a:p>
            <a:pPr marL="457200" indent="-457200">
              <a:buFont typeface="Wingdings" panose="05000000000000000000" pitchFamily="2" charset="2"/>
              <a:buChar char="Ø"/>
            </a:pPr>
            <a:r>
              <a:rPr lang="en-GB" sz="2800" dirty="0" smtClean="0">
                <a:solidFill>
                  <a:srgbClr val="C00000"/>
                </a:solidFill>
              </a:rPr>
              <a:t>Bed wetting / toileting</a:t>
            </a:r>
          </a:p>
          <a:p>
            <a:pPr marL="457200" indent="-457200">
              <a:buFont typeface="Wingdings" panose="05000000000000000000" pitchFamily="2" charset="2"/>
              <a:buChar char="Ø"/>
            </a:pPr>
            <a:r>
              <a:rPr lang="en-GB" sz="2800" dirty="0" smtClean="0">
                <a:solidFill>
                  <a:srgbClr val="C00000"/>
                </a:solidFill>
              </a:rPr>
              <a:t>Sleep </a:t>
            </a:r>
          </a:p>
          <a:p>
            <a:pPr marL="457200" indent="-457200">
              <a:buFont typeface="Wingdings" panose="05000000000000000000" pitchFamily="2" charset="2"/>
              <a:buChar char="Ø"/>
            </a:pPr>
            <a:r>
              <a:rPr lang="en-GB" sz="2800" dirty="0" smtClean="0">
                <a:solidFill>
                  <a:srgbClr val="C00000"/>
                </a:solidFill>
              </a:rPr>
              <a:t>Head lice</a:t>
            </a:r>
          </a:p>
          <a:p>
            <a:pPr marL="457200" indent="-457200">
              <a:buFont typeface="Wingdings" panose="05000000000000000000" pitchFamily="2" charset="2"/>
              <a:buChar char="Ø"/>
            </a:pPr>
            <a:r>
              <a:rPr lang="en-GB" sz="2800" dirty="0" smtClean="0">
                <a:solidFill>
                  <a:srgbClr val="C00000"/>
                </a:solidFill>
              </a:rPr>
              <a:t>General health</a:t>
            </a:r>
          </a:p>
          <a:p>
            <a:pPr marL="457200" indent="-457200">
              <a:buFont typeface="Wingdings" panose="05000000000000000000" pitchFamily="2" charset="2"/>
              <a:buChar char="Ø"/>
            </a:pPr>
            <a:r>
              <a:rPr lang="en-GB" sz="2800" dirty="0" smtClean="0">
                <a:solidFill>
                  <a:srgbClr val="C00000"/>
                </a:solidFill>
              </a:rPr>
              <a:t>Behaviour</a:t>
            </a:r>
          </a:p>
          <a:p>
            <a:pPr marL="457200" indent="-457200">
              <a:buFont typeface="Wingdings" panose="05000000000000000000" pitchFamily="2" charset="2"/>
              <a:buChar char="Ø"/>
            </a:pPr>
            <a:r>
              <a:rPr lang="en-GB" sz="2800" dirty="0" smtClean="0">
                <a:solidFill>
                  <a:srgbClr val="C00000"/>
                </a:solidFill>
              </a:rPr>
              <a:t>Health conditions</a:t>
            </a:r>
          </a:p>
          <a:p>
            <a:pPr marL="457200" indent="-457200">
              <a:buFont typeface="Wingdings" panose="05000000000000000000" pitchFamily="2" charset="2"/>
              <a:buChar char="Ø"/>
            </a:pPr>
            <a:r>
              <a:rPr lang="en-GB" sz="2800" dirty="0" smtClean="0">
                <a:solidFill>
                  <a:srgbClr val="C00000"/>
                </a:solidFill>
              </a:rPr>
              <a:t>Child development</a:t>
            </a:r>
          </a:p>
          <a:p>
            <a:pPr marL="457200" indent="-457200">
              <a:buFont typeface="Wingdings" panose="05000000000000000000" pitchFamily="2" charset="2"/>
              <a:buChar char="Ø"/>
            </a:pPr>
            <a:r>
              <a:rPr lang="en-GB" sz="2800" dirty="0" smtClean="0">
                <a:solidFill>
                  <a:srgbClr val="C00000"/>
                </a:solidFill>
              </a:rPr>
              <a:t>Bereavement</a:t>
            </a:r>
          </a:p>
          <a:p>
            <a:pPr marL="457200" indent="-457200">
              <a:buFont typeface="Wingdings" panose="05000000000000000000" pitchFamily="2" charset="2"/>
              <a:buChar char="Ø"/>
            </a:pPr>
            <a:r>
              <a:rPr lang="en-GB" sz="2800" dirty="0" smtClean="0">
                <a:solidFill>
                  <a:srgbClr val="C00000"/>
                </a:solidFill>
              </a:rPr>
              <a:t>Self esteem</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05053" y="0"/>
            <a:ext cx="2009448" cy="750417"/>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40505" y="1565189"/>
            <a:ext cx="2213295" cy="1481822"/>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4816" y="1851749"/>
            <a:ext cx="2345155" cy="1756423"/>
          </a:xfrm>
          <a:prstGeom prst="rect">
            <a:avLst/>
          </a:prstGeom>
        </p:spPr>
      </p:pic>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404833" y="3608172"/>
            <a:ext cx="2160373" cy="2160373"/>
          </a:xfrm>
          <a:prstGeom prst="rect">
            <a:avLst/>
          </a:prstGeom>
        </p:spPr>
      </p:pic>
      <p:pic>
        <p:nvPicPr>
          <p:cNvPr id="10" name="Picture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433383" y="4224413"/>
            <a:ext cx="1482811" cy="2219464"/>
          </a:xfrm>
          <a:prstGeom prst="rect">
            <a:avLst/>
          </a:prstGeom>
          <a:blipFill>
            <a:blip r:embed="rId7"/>
            <a:tile tx="0" ty="0" sx="100000" sy="100000" flip="none" algn="tl"/>
          </a:blipFill>
          <a:effectLst>
            <a:softEdge rad="63500"/>
          </a:effectLst>
        </p:spPr>
      </p:pic>
    </p:spTree>
    <p:extLst>
      <p:ext uri="{BB962C8B-B14F-4D97-AF65-F5344CB8AC3E}">
        <p14:creationId xmlns:p14="http://schemas.microsoft.com/office/powerpoint/2010/main" val="15658160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5400" b="1" dirty="0" smtClean="0">
                <a:solidFill>
                  <a:srgbClr val="C00000"/>
                </a:solidFill>
              </a:rPr>
              <a:t>Healthy Lunch Box Ideas</a:t>
            </a:r>
            <a:endParaRPr lang="en-GB" sz="5400" b="1" dirty="0">
              <a:solidFill>
                <a:srgbClr val="C00000"/>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1747" y="117328"/>
            <a:ext cx="2009448" cy="750417"/>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93910" y="1504076"/>
            <a:ext cx="7221894" cy="4062315"/>
          </a:xfrm>
          <a:prstGeom prst="rect">
            <a:avLst/>
          </a:prstGeom>
        </p:spPr>
      </p:pic>
      <p:sp>
        <p:nvSpPr>
          <p:cNvPr id="6" name="TextBox 5"/>
          <p:cNvSpPr txBox="1"/>
          <p:nvPr/>
        </p:nvSpPr>
        <p:spPr>
          <a:xfrm>
            <a:off x="428430" y="5566391"/>
            <a:ext cx="8556172" cy="1631216"/>
          </a:xfrm>
          <a:prstGeom prst="rect">
            <a:avLst/>
          </a:prstGeom>
          <a:noFill/>
        </p:spPr>
        <p:txBody>
          <a:bodyPr wrap="square" rtlCol="0">
            <a:spAutoFit/>
          </a:bodyPr>
          <a:lstStyle/>
          <a:p>
            <a:r>
              <a:rPr lang="en-GB" sz="2800" dirty="0" smtClean="0">
                <a:solidFill>
                  <a:srgbClr val="C00000"/>
                </a:solidFill>
              </a:rPr>
              <a:t>Take a look at </a:t>
            </a:r>
            <a:r>
              <a:rPr lang="en-GB" sz="3600" dirty="0" smtClean="0">
                <a:solidFill>
                  <a:srgbClr val="C00000"/>
                </a:solidFill>
              </a:rPr>
              <a:t>www.nhs.uk/change4life </a:t>
            </a:r>
            <a:r>
              <a:rPr lang="en-GB" sz="2800" dirty="0" smtClean="0">
                <a:solidFill>
                  <a:srgbClr val="C00000"/>
                </a:solidFill>
              </a:rPr>
              <a:t>for more great ideas like these!</a:t>
            </a:r>
            <a:r>
              <a:rPr lang="en-GB" sz="3200" i="1" dirty="0" smtClean="0"/>
              <a:t> </a:t>
            </a:r>
            <a:endParaRPr lang="en-GB" sz="3200" dirty="0"/>
          </a:p>
          <a:p>
            <a:endParaRPr lang="en-GB" sz="3200" dirty="0">
              <a:solidFill>
                <a:srgbClr val="C00000"/>
              </a:solidFill>
            </a:endParaRPr>
          </a:p>
        </p:txBody>
      </p:sp>
      <p:sp>
        <p:nvSpPr>
          <p:cNvPr id="7" name="Bent Arrow 6"/>
          <p:cNvSpPr/>
          <p:nvPr/>
        </p:nvSpPr>
        <p:spPr>
          <a:xfrm>
            <a:off x="838200" y="4568015"/>
            <a:ext cx="1466461" cy="998376"/>
          </a:xfrm>
          <a:prstGeom prst="bent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Tree>
    <p:extLst>
      <p:ext uri="{BB962C8B-B14F-4D97-AF65-F5344CB8AC3E}">
        <p14:creationId xmlns:p14="http://schemas.microsoft.com/office/powerpoint/2010/main" val="36919892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5400" b="1" dirty="0" smtClean="0">
                <a:solidFill>
                  <a:srgbClr val="C00000"/>
                </a:solidFill>
              </a:rPr>
              <a:t>Bed Wetting Tips</a:t>
            </a:r>
            <a:endParaRPr lang="en-GB" sz="5400" b="1" dirty="0">
              <a:solidFill>
                <a:srgbClr val="C00000"/>
              </a:solidFill>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97615" y="168275"/>
            <a:ext cx="2009448" cy="750417"/>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66685" y="685800"/>
            <a:ext cx="2276475" cy="2009775"/>
          </a:xfrm>
          <a:prstGeom prst="rect">
            <a:avLst/>
          </a:prstGeom>
          <a:effectLst>
            <a:softEdge rad="63500"/>
          </a:effectLst>
        </p:spPr>
      </p:pic>
      <p:sp>
        <p:nvSpPr>
          <p:cNvPr id="5" name="&quot;No&quot; Symbol 4"/>
          <p:cNvSpPr/>
          <p:nvPr/>
        </p:nvSpPr>
        <p:spPr>
          <a:xfrm>
            <a:off x="6646604" y="849216"/>
            <a:ext cx="1116466" cy="1148767"/>
          </a:xfrm>
          <a:prstGeom prst="noSmoking">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6" name="AutoShape 2" descr="Image result for 8 glasses of water"/>
          <p:cNvSpPr>
            <a:spLocks noChangeAspect="1" noChangeArrowheads="1"/>
          </p:cNvSpPr>
          <p:nvPr/>
        </p:nvSpPr>
        <p:spPr bwMode="auto">
          <a:xfrm>
            <a:off x="-3175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7928" y="4112580"/>
            <a:ext cx="2619375" cy="1743075"/>
          </a:xfrm>
          <a:prstGeom prst="rect">
            <a:avLst/>
          </a:prstGeom>
        </p:spPr>
      </p:pic>
      <p:sp>
        <p:nvSpPr>
          <p:cNvPr id="9" name="AutoShape 6" descr="Image result for fibre diet"/>
          <p:cNvSpPr>
            <a:spLocks noChangeAspect="1" noChangeArrowheads="1"/>
          </p:cNvSpPr>
          <p:nvPr/>
        </p:nvSpPr>
        <p:spPr bwMode="auto">
          <a:xfrm>
            <a:off x="120650" y="158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31287" y="1836024"/>
            <a:ext cx="2357146" cy="1469066"/>
          </a:xfrm>
          <a:prstGeom prst="rect">
            <a:avLst/>
          </a:prstGeom>
        </p:spPr>
      </p:pic>
      <p:pic>
        <p:nvPicPr>
          <p:cNvPr id="11" name="Picture 1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860510" y="4589834"/>
            <a:ext cx="1986921" cy="1112676"/>
          </a:xfrm>
          <a:prstGeom prst="rect">
            <a:avLst/>
          </a:prstGeom>
        </p:spPr>
      </p:pic>
      <p:sp>
        <p:nvSpPr>
          <p:cNvPr id="12" name="&quot;No&quot; Symbol 11"/>
          <p:cNvSpPr/>
          <p:nvPr/>
        </p:nvSpPr>
        <p:spPr>
          <a:xfrm>
            <a:off x="2721039" y="4340039"/>
            <a:ext cx="1116466" cy="1148767"/>
          </a:xfrm>
          <a:prstGeom prst="noSmoking">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3" name="TextBox 12"/>
          <p:cNvSpPr txBox="1"/>
          <p:nvPr/>
        </p:nvSpPr>
        <p:spPr>
          <a:xfrm>
            <a:off x="5554892" y="4199287"/>
            <a:ext cx="2693565" cy="1569660"/>
          </a:xfrm>
          <a:prstGeom prst="rect">
            <a:avLst/>
          </a:prstGeom>
          <a:noFill/>
        </p:spPr>
        <p:txBody>
          <a:bodyPr wrap="square" rtlCol="0">
            <a:spAutoFit/>
          </a:bodyPr>
          <a:lstStyle/>
          <a:p>
            <a:r>
              <a:rPr lang="en-GB" sz="2400" dirty="0" smtClean="0">
                <a:solidFill>
                  <a:srgbClr val="C00000"/>
                </a:solidFill>
              </a:rPr>
              <a:t>Make sure your child is drinking enough through the day. 6-8 Glasses.</a:t>
            </a:r>
            <a:endParaRPr lang="en-GB" sz="2400" dirty="0">
              <a:solidFill>
                <a:srgbClr val="C00000"/>
              </a:solidFill>
            </a:endParaRPr>
          </a:p>
        </p:txBody>
      </p:sp>
      <p:sp>
        <p:nvSpPr>
          <p:cNvPr id="14" name="TextBox 13"/>
          <p:cNvSpPr txBox="1"/>
          <p:nvPr/>
        </p:nvSpPr>
        <p:spPr>
          <a:xfrm>
            <a:off x="8739741" y="950274"/>
            <a:ext cx="2693565" cy="1938992"/>
          </a:xfrm>
          <a:prstGeom prst="rect">
            <a:avLst/>
          </a:prstGeom>
          <a:noFill/>
        </p:spPr>
        <p:txBody>
          <a:bodyPr wrap="square" rtlCol="0">
            <a:spAutoFit/>
          </a:bodyPr>
          <a:lstStyle/>
          <a:p>
            <a:r>
              <a:rPr lang="en-GB" sz="2400" dirty="0" smtClean="0">
                <a:solidFill>
                  <a:srgbClr val="C00000"/>
                </a:solidFill>
              </a:rPr>
              <a:t>Try to stop using pull-ups if you can. Your child can become reliant on these. </a:t>
            </a:r>
            <a:endParaRPr lang="en-GB" sz="2400" dirty="0">
              <a:solidFill>
                <a:srgbClr val="C00000"/>
              </a:solidFill>
            </a:endParaRPr>
          </a:p>
        </p:txBody>
      </p:sp>
      <p:sp>
        <p:nvSpPr>
          <p:cNvPr id="15" name="TextBox 14"/>
          <p:cNvSpPr txBox="1"/>
          <p:nvPr/>
        </p:nvSpPr>
        <p:spPr>
          <a:xfrm>
            <a:off x="3185014" y="1690687"/>
            <a:ext cx="2693565" cy="1938992"/>
          </a:xfrm>
          <a:prstGeom prst="rect">
            <a:avLst/>
          </a:prstGeom>
          <a:noFill/>
        </p:spPr>
        <p:txBody>
          <a:bodyPr wrap="square" rtlCol="0">
            <a:spAutoFit/>
          </a:bodyPr>
          <a:lstStyle/>
          <a:p>
            <a:r>
              <a:rPr lang="en-GB" sz="2400" dirty="0" smtClean="0">
                <a:solidFill>
                  <a:srgbClr val="C00000"/>
                </a:solidFill>
              </a:rPr>
              <a:t>Make sure your child is getting enough fibre, a full bowel puts pressure on the bladder.</a:t>
            </a:r>
            <a:endParaRPr lang="en-GB" sz="2400" dirty="0">
              <a:solidFill>
                <a:srgbClr val="C00000"/>
              </a:solidFill>
            </a:endParaRPr>
          </a:p>
        </p:txBody>
      </p:sp>
      <p:sp>
        <p:nvSpPr>
          <p:cNvPr id="16" name="TextBox 15"/>
          <p:cNvSpPr txBox="1"/>
          <p:nvPr/>
        </p:nvSpPr>
        <p:spPr>
          <a:xfrm>
            <a:off x="190563" y="4112580"/>
            <a:ext cx="2856764" cy="2308324"/>
          </a:xfrm>
          <a:prstGeom prst="rect">
            <a:avLst/>
          </a:prstGeom>
          <a:noFill/>
        </p:spPr>
        <p:txBody>
          <a:bodyPr wrap="square" rtlCol="0">
            <a:spAutoFit/>
          </a:bodyPr>
          <a:lstStyle/>
          <a:p>
            <a:r>
              <a:rPr lang="en-GB" sz="2400" dirty="0" smtClean="0">
                <a:solidFill>
                  <a:srgbClr val="C00000"/>
                </a:solidFill>
              </a:rPr>
              <a:t>Avoid dark drinks such as </a:t>
            </a:r>
          </a:p>
          <a:p>
            <a:r>
              <a:rPr lang="en-GB" sz="2400" dirty="0" smtClean="0">
                <a:solidFill>
                  <a:srgbClr val="C00000"/>
                </a:solidFill>
              </a:rPr>
              <a:t>blackcurrant, cola and hot chocolate before bed, they can irritate the bladder. </a:t>
            </a:r>
            <a:endParaRPr lang="en-GB" sz="2400" dirty="0">
              <a:solidFill>
                <a:srgbClr val="C00000"/>
              </a:solidFill>
            </a:endParaRPr>
          </a:p>
        </p:txBody>
      </p:sp>
    </p:spTree>
    <p:extLst>
      <p:ext uri="{BB962C8B-B14F-4D97-AF65-F5344CB8AC3E}">
        <p14:creationId xmlns:p14="http://schemas.microsoft.com/office/powerpoint/2010/main" val="19986349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5400" b="1" dirty="0" smtClean="0">
                <a:solidFill>
                  <a:srgbClr val="C00000"/>
                </a:solidFill>
              </a:rPr>
              <a:t>Head Lice Tips</a:t>
            </a:r>
            <a:endParaRPr lang="en-GB" sz="5400" b="1" dirty="0">
              <a:solidFill>
                <a:srgbClr val="C00000"/>
              </a:solidFill>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4730" y="83094"/>
            <a:ext cx="2009448" cy="750417"/>
          </a:xfrm>
          <a:prstGeom prst="rect">
            <a:avLst/>
          </a:prstGeom>
        </p:spPr>
      </p:pic>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r="2421" b="15903"/>
          <a:stretch/>
        </p:blipFill>
        <p:spPr>
          <a:xfrm>
            <a:off x="8417250" y="1301897"/>
            <a:ext cx="2602204" cy="1786536"/>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81134" y="3150014"/>
            <a:ext cx="2092545" cy="3138818"/>
          </a:xfrm>
          <a:prstGeom prst="rect">
            <a:avLst/>
          </a:prstGeom>
          <a:effectLst>
            <a:softEdge rad="63500"/>
          </a:effectLst>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22511" y="3868440"/>
            <a:ext cx="2544995" cy="1701965"/>
          </a:xfrm>
          <a:prstGeom prst="rect">
            <a:avLst/>
          </a:prstGeom>
        </p:spPr>
      </p:pic>
      <p:sp>
        <p:nvSpPr>
          <p:cNvPr id="7" name="TextBox 6"/>
          <p:cNvSpPr txBox="1"/>
          <p:nvPr/>
        </p:nvSpPr>
        <p:spPr>
          <a:xfrm>
            <a:off x="681134" y="1727853"/>
            <a:ext cx="2645114" cy="1384995"/>
          </a:xfrm>
          <a:prstGeom prst="rect">
            <a:avLst/>
          </a:prstGeom>
          <a:noFill/>
        </p:spPr>
        <p:txBody>
          <a:bodyPr wrap="square" rtlCol="0">
            <a:spAutoFit/>
          </a:bodyPr>
          <a:lstStyle/>
          <a:p>
            <a:r>
              <a:rPr lang="en-GB" sz="2800" dirty="0" smtClean="0">
                <a:solidFill>
                  <a:srgbClr val="C00000"/>
                </a:solidFill>
              </a:rPr>
              <a:t>Regularly comb wet hair with conditioner.</a:t>
            </a:r>
            <a:endParaRPr lang="en-GB" sz="2800" dirty="0">
              <a:solidFill>
                <a:srgbClr val="C00000"/>
              </a:solidFill>
            </a:endParaRPr>
          </a:p>
        </p:txBody>
      </p:sp>
      <p:sp>
        <p:nvSpPr>
          <p:cNvPr id="8" name="TextBox 7"/>
          <p:cNvSpPr txBox="1"/>
          <p:nvPr/>
        </p:nvSpPr>
        <p:spPr>
          <a:xfrm>
            <a:off x="5629469" y="1690688"/>
            <a:ext cx="2645114" cy="1384995"/>
          </a:xfrm>
          <a:prstGeom prst="rect">
            <a:avLst/>
          </a:prstGeom>
          <a:noFill/>
        </p:spPr>
        <p:txBody>
          <a:bodyPr wrap="square" rtlCol="0">
            <a:spAutoFit/>
          </a:bodyPr>
          <a:lstStyle/>
          <a:p>
            <a:r>
              <a:rPr lang="en-GB" sz="2800" dirty="0" smtClean="0">
                <a:solidFill>
                  <a:srgbClr val="C00000"/>
                </a:solidFill>
              </a:rPr>
              <a:t>Make a habit of checking hair frequently</a:t>
            </a:r>
            <a:endParaRPr lang="en-GB" sz="2800" dirty="0">
              <a:solidFill>
                <a:srgbClr val="C00000"/>
              </a:solidFill>
            </a:endParaRPr>
          </a:p>
        </p:txBody>
      </p:sp>
      <p:sp>
        <p:nvSpPr>
          <p:cNvPr id="9" name="TextBox 8"/>
          <p:cNvSpPr txBox="1"/>
          <p:nvPr/>
        </p:nvSpPr>
        <p:spPr>
          <a:xfrm>
            <a:off x="6783989" y="3726625"/>
            <a:ext cx="2645114" cy="2246769"/>
          </a:xfrm>
          <a:prstGeom prst="rect">
            <a:avLst/>
          </a:prstGeom>
          <a:noFill/>
        </p:spPr>
        <p:txBody>
          <a:bodyPr wrap="square" rtlCol="0">
            <a:spAutoFit/>
          </a:bodyPr>
          <a:lstStyle/>
          <a:p>
            <a:r>
              <a:rPr lang="en-GB" sz="2800" dirty="0" smtClean="0">
                <a:solidFill>
                  <a:srgbClr val="C00000"/>
                </a:solidFill>
              </a:rPr>
              <a:t>Let school know if you find lice, so they can inform other parents.</a:t>
            </a:r>
            <a:endParaRPr lang="en-GB" sz="2800" dirty="0">
              <a:solidFill>
                <a:srgbClr val="C00000"/>
              </a:solidFill>
            </a:endParaRPr>
          </a:p>
        </p:txBody>
      </p:sp>
    </p:spTree>
    <p:extLst>
      <p:ext uri="{BB962C8B-B14F-4D97-AF65-F5344CB8AC3E}">
        <p14:creationId xmlns:p14="http://schemas.microsoft.com/office/powerpoint/2010/main" val="7816184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87814"/>
          </a:xfrm>
        </p:spPr>
        <p:txBody>
          <a:bodyPr>
            <a:normAutofit/>
          </a:bodyPr>
          <a:lstStyle/>
          <a:p>
            <a:r>
              <a:rPr lang="en-GB" sz="5400" b="1" dirty="0" smtClean="0">
                <a:solidFill>
                  <a:srgbClr val="C00000"/>
                </a:solidFill>
              </a:rPr>
              <a:t>Vaccination Status </a:t>
            </a:r>
            <a:endParaRPr lang="en-GB" sz="5400" b="1" dirty="0">
              <a:solidFill>
                <a:srgbClr val="C00000"/>
              </a:solidFill>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90449" y="108616"/>
            <a:ext cx="2009448" cy="750417"/>
          </a:xfrm>
          <a:prstGeom prst="rect">
            <a:avLst/>
          </a:prstGeom>
        </p:spPr>
      </p:pic>
      <p:sp>
        <p:nvSpPr>
          <p:cNvPr id="10" name="TextBox 9"/>
          <p:cNvSpPr txBox="1"/>
          <p:nvPr/>
        </p:nvSpPr>
        <p:spPr>
          <a:xfrm>
            <a:off x="926841" y="1184988"/>
            <a:ext cx="10338318" cy="5632311"/>
          </a:xfrm>
          <a:prstGeom prst="rect">
            <a:avLst/>
          </a:prstGeom>
          <a:noFill/>
        </p:spPr>
        <p:txBody>
          <a:bodyPr wrap="square" rtlCol="0">
            <a:spAutoFit/>
          </a:bodyPr>
          <a:lstStyle/>
          <a:p>
            <a:r>
              <a:rPr lang="en-GB" b="1" dirty="0" smtClean="0">
                <a:solidFill>
                  <a:srgbClr val="C00000"/>
                </a:solidFill>
              </a:rPr>
              <a:t>Please </a:t>
            </a:r>
            <a:r>
              <a:rPr lang="en-GB" b="1" dirty="0">
                <a:solidFill>
                  <a:srgbClr val="C00000"/>
                </a:solidFill>
              </a:rPr>
              <a:t>check your child is up to date with their routine vaccinations before they start school in September 2018. </a:t>
            </a:r>
            <a:endParaRPr lang="en-GB" dirty="0">
              <a:solidFill>
                <a:srgbClr val="C00000"/>
              </a:solidFill>
            </a:endParaRPr>
          </a:p>
          <a:p>
            <a:pPr marL="285750" indent="-285750">
              <a:buFont typeface="Wingdings" panose="05000000000000000000" pitchFamily="2" charset="2"/>
              <a:buChar char="Ø"/>
            </a:pPr>
            <a:r>
              <a:rPr lang="en-GB" dirty="0" smtClean="0">
                <a:solidFill>
                  <a:srgbClr val="C00000"/>
                </a:solidFill>
              </a:rPr>
              <a:t>Vaccinations </a:t>
            </a:r>
            <a:r>
              <a:rPr lang="en-GB" dirty="0">
                <a:solidFill>
                  <a:srgbClr val="C00000"/>
                </a:solidFill>
              </a:rPr>
              <a:t>protect </a:t>
            </a:r>
            <a:r>
              <a:rPr lang="en-GB" dirty="0" smtClean="0">
                <a:solidFill>
                  <a:srgbClr val="C00000"/>
                </a:solidFill>
              </a:rPr>
              <a:t>children </a:t>
            </a:r>
            <a:r>
              <a:rPr lang="en-GB" dirty="0">
                <a:solidFill>
                  <a:srgbClr val="C00000"/>
                </a:solidFill>
              </a:rPr>
              <a:t>from several contagious and potentially serious diseases. </a:t>
            </a:r>
          </a:p>
          <a:p>
            <a:endParaRPr lang="en-GB" dirty="0" smtClean="0">
              <a:solidFill>
                <a:srgbClr val="C00000"/>
              </a:solidFill>
            </a:endParaRPr>
          </a:p>
          <a:p>
            <a:pPr marL="285750" indent="-285750">
              <a:buFont typeface="Wingdings" panose="05000000000000000000" pitchFamily="2" charset="2"/>
              <a:buChar char="Ø"/>
            </a:pPr>
            <a:r>
              <a:rPr lang="en-GB" dirty="0" smtClean="0">
                <a:solidFill>
                  <a:srgbClr val="C00000"/>
                </a:solidFill>
              </a:rPr>
              <a:t>At </a:t>
            </a:r>
            <a:r>
              <a:rPr lang="en-GB" dirty="0">
                <a:solidFill>
                  <a:srgbClr val="C00000"/>
                </a:solidFill>
              </a:rPr>
              <a:t>school, children will be mixing with large numbers of other children in a confined environment, which increases the risk of germs (virus and bacteria alike) spreading. </a:t>
            </a:r>
            <a:endParaRPr lang="en-GB" dirty="0" smtClean="0">
              <a:solidFill>
                <a:srgbClr val="C00000"/>
              </a:solidFill>
            </a:endParaRPr>
          </a:p>
          <a:p>
            <a:endParaRPr lang="en-GB" dirty="0">
              <a:solidFill>
                <a:srgbClr val="C00000"/>
              </a:solidFill>
            </a:endParaRPr>
          </a:p>
          <a:p>
            <a:pPr marL="285750" indent="-285750">
              <a:buFont typeface="Wingdings" panose="05000000000000000000" pitchFamily="2" charset="2"/>
              <a:buChar char="Ø"/>
            </a:pPr>
            <a:r>
              <a:rPr lang="en-GB" dirty="0" smtClean="0">
                <a:solidFill>
                  <a:srgbClr val="C00000"/>
                </a:solidFill>
              </a:rPr>
              <a:t>Vaccination </a:t>
            </a:r>
            <a:r>
              <a:rPr lang="en-GB" dirty="0">
                <a:solidFill>
                  <a:srgbClr val="C00000"/>
                </a:solidFill>
              </a:rPr>
              <a:t>builds </a:t>
            </a:r>
            <a:r>
              <a:rPr lang="en-GB" dirty="0" smtClean="0">
                <a:solidFill>
                  <a:srgbClr val="C00000"/>
                </a:solidFill>
              </a:rPr>
              <a:t>immunity </a:t>
            </a:r>
            <a:r>
              <a:rPr lang="en-GB" dirty="0">
                <a:solidFill>
                  <a:srgbClr val="C00000"/>
                </a:solidFill>
              </a:rPr>
              <a:t>to </a:t>
            </a:r>
            <a:r>
              <a:rPr lang="en-GB" dirty="0" smtClean="0">
                <a:solidFill>
                  <a:srgbClr val="C00000"/>
                </a:solidFill>
              </a:rPr>
              <a:t>protect against illnesses</a:t>
            </a:r>
            <a:r>
              <a:rPr lang="en-GB" dirty="0">
                <a:solidFill>
                  <a:srgbClr val="C00000"/>
                </a:solidFill>
              </a:rPr>
              <a:t> </a:t>
            </a:r>
            <a:r>
              <a:rPr lang="en-GB" dirty="0" smtClean="0">
                <a:solidFill>
                  <a:srgbClr val="C00000"/>
                </a:solidFill>
              </a:rPr>
              <a:t>and </a:t>
            </a:r>
            <a:r>
              <a:rPr lang="en-GB" dirty="0">
                <a:solidFill>
                  <a:srgbClr val="C00000"/>
                </a:solidFill>
              </a:rPr>
              <a:t>for a number of diseases, </a:t>
            </a:r>
            <a:r>
              <a:rPr lang="en-GB" dirty="0" smtClean="0">
                <a:solidFill>
                  <a:srgbClr val="C00000"/>
                </a:solidFill>
              </a:rPr>
              <a:t>stops </a:t>
            </a:r>
            <a:r>
              <a:rPr lang="en-GB" dirty="0">
                <a:solidFill>
                  <a:srgbClr val="C00000"/>
                </a:solidFill>
              </a:rPr>
              <a:t>germs being spread, thus protecting the very vulnerable children who may not </a:t>
            </a:r>
            <a:r>
              <a:rPr lang="en-GB" dirty="0" smtClean="0">
                <a:solidFill>
                  <a:srgbClr val="C00000"/>
                </a:solidFill>
              </a:rPr>
              <a:t>have been </a:t>
            </a:r>
            <a:r>
              <a:rPr lang="en-GB" dirty="0">
                <a:solidFill>
                  <a:srgbClr val="C00000"/>
                </a:solidFill>
              </a:rPr>
              <a:t>able to </a:t>
            </a:r>
            <a:r>
              <a:rPr lang="en-GB" dirty="0" smtClean="0">
                <a:solidFill>
                  <a:srgbClr val="C00000"/>
                </a:solidFill>
              </a:rPr>
              <a:t>develop </a:t>
            </a:r>
            <a:r>
              <a:rPr lang="en-GB" dirty="0">
                <a:solidFill>
                  <a:srgbClr val="C00000"/>
                </a:solidFill>
              </a:rPr>
              <a:t>immunity. </a:t>
            </a:r>
            <a:endParaRPr lang="en-GB" dirty="0" smtClean="0">
              <a:solidFill>
                <a:srgbClr val="C00000"/>
              </a:solidFill>
            </a:endParaRPr>
          </a:p>
          <a:p>
            <a:endParaRPr lang="en-GB" dirty="0">
              <a:solidFill>
                <a:srgbClr val="C00000"/>
              </a:solidFill>
            </a:endParaRPr>
          </a:p>
          <a:p>
            <a:pPr marL="285750" indent="-285750">
              <a:buFont typeface="Wingdings" panose="05000000000000000000" pitchFamily="2" charset="2"/>
              <a:buChar char="Ø"/>
            </a:pPr>
            <a:r>
              <a:rPr lang="en-GB" dirty="0" smtClean="0">
                <a:solidFill>
                  <a:srgbClr val="C00000"/>
                </a:solidFill>
              </a:rPr>
              <a:t>We </a:t>
            </a:r>
            <a:r>
              <a:rPr lang="en-GB" dirty="0">
                <a:solidFill>
                  <a:srgbClr val="C00000"/>
                </a:solidFill>
              </a:rPr>
              <a:t>currently have an outbreak of measles across Avon, Gloucestershire and Wiltshire and outbreaks are also being seen in other parts of the UK along with large outbreaks across Europe. Measles is a highly infectious viral illness that can be very unpleasant and sometimes lead to serious complications. </a:t>
            </a:r>
            <a:endParaRPr lang="en-GB" dirty="0" smtClean="0">
              <a:solidFill>
                <a:srgbClr val="C00000"/>
              </a:solidFill>
            </a:endParaRPr>
          </a:p>
          <a:p>
            <a:pPr marL="285750" indent="-285750">
              <a:buFont typeface="Wingdings" panose="05000000000000000000" pitchFamily="2" charset="2"/>
              <a:buChar char="Ø"/>
            </a:pPr>
            <a:endParaRPr lang="en-GB" dirty="0">
              <a:solidFill>
                <a:srgbClr val="C00000"/>
              </a:solidFill>
            </a:endParaRPr>
          </a:p>
          <a:p>
            <a:pPr marL="285750" indent="-285750">
              <a:buFont typeface="Wingdings" panose="05000000000000000000" pitchFamily="2" charset="2"/>
              <a:buChar char="Ø"/>
            </a:pPr>
            <a:r>
              <a:rPr lang="en-GB" dirty="0" smtClean="0">
                <a:solidFill>
                  <a:srgbClr val="C00000"/>
                </a:solidFill>
              </a:rPr>
              <a:t>The </a:t>
            </a:r>
            <a:r>
              <a:rPr lang="en-GB" dirty="0">
                <a:solidFill>
                  <a:srgbClr val="C00000"/>
                </a:solidFill>
              </a:rPr>
              <a:t>best protection </a:t>
            </a:r>
            <a:r>
              <a:rPr lang="en-GB" dirty="0" smtClean="0">
                <a:solidFill>
                  <a:srgbClr val="C00000"/>
                </a:solidFill>
              </a:rPr>
              <a:t>is ensuring your child has 2 </a:t>
            </a:r>
            <a:r>
              <a:rPr lang="en-GB" dirty="0">
                <a:solidFill>
                  <a:srgbClr val="C00000"/>
                </a:solidFill>
              </a:rPr>
              <a:t>doses of the measles, mumps and rubella (MMR) vaccination. </a:t>
            </a:r>
            <a:endParaRPr lang="en-GB" dirty="0" smtClean="0">
              <a:solidFill>
                <a:srgbClr val="C00000"/>
              </a:solidFill>
            </a:endParaRPr>
          </a:p>
          <a:p>
            <a:endParaRPr lang="en-GB" dirty="0" smtClean="0">
              <a:solidFill>
                <a:srgbClr val="C00000"/>
              </a:solidFill>
            </a:endParaRPr>
          </a:p>
          <a:p>
            <a:r>
              <a:rPr lang="en-GB" dirty="0" smtClean="0">
                <a:solidFill>
                  <a:srgbClr val="C00000"/>
                </a:solidFill>
              </a:rPr>
              <a:t>If </a:t>
            </a:r>
            <a:r>
              <a:rPr lang="en-GB" dirty="0">
                <a:solidFill>
                  <a:srgbClr val="C00000"/>
                </a:solidFill>
              </a:rPr>
              <a:t>you are not sure if your child has had all their routine vaccinations, check their personal health record (Red Book) or contact your GP surgery. For a checklist of the vaccines and the ages at which they should ideally be given visit</a:t>
            </a:r>
            <a:r>
              <a:rPr lang="en-GB" dirty="0">
                <a:solidFill>
                  <a:srgbClr val="FF0000"/>
                </a:solidFill>
              </a:rPr>
              <a:t> </a:t>
            </a:r>
            <a:r>
              <a:rPr lang="en-GB" b="1" dirty="0" smtClean="0">
                <a:solidFill>
                  <a:srgbClr val="FF0000"/>
                </a:solidFill>
                <a:hlinkClick r:id="rId3"/>
              </a:rPr>
              <a:t>www.nhs.uk/vaccinations</a:t>
            </a:r>
            <a:r>
              <a:rPr lang="en-GB" b="1" dirty="0" smtClean="0">
                <a:solidFill>
                  <a:srgbClr val="FF0000"/>
                </a:solidFill>
              </a:rPr>
              <a:t> </a:t>
            </a:r>
            <a:endParaRPr lang="en-GB" dirty="0">
              <a:solidFill>
                <a:srgbClr val="FF0000"/>
              </a:solidFill>
            </a:endParaRPr>
          </a:p>
        </p:txBody>
      </p:sp>
    </p:spTree>
    <p:extLst>
      <p:ext uri="{BB962C8B-B14F-4D97-AF65-F5344CB8AC3E}">
        <p14:creationId xmlns:p14="http://schemas.microsoft.com/office/powerpoint/2010/main" val="3678861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solidFill>
                  <a:srgbClr val="C00000"/>
                </a:solidFill>
              </a:rPr>
              <a:t>How to contact your School Nursing service</a:t>
            </a:r>
            <a:endParaRPr lang="en-GB" b="1" dirty="0">
              <a:solidFill>
                <a:srgbClr val="C00000"/>
              </a:solidFill>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99779" y="0"/>
            <a:ext cx="2009448" cy="750417"/>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17640" y="2204113"/>
            <a:ext cx="4658986" cy="2901110"/>
          </a:xfrm>
          <a:prstGeom prst="rect">
            <a:avLst/>
          </a:prstGeom>
        </p:spPr>
      </p:pic>
      <p:sp>
        <p:nvSpPr>
          <p:cNvPr id="6" name="TextBox 5"/>
          <p:cNvSpPr txBox="1"/>
          <p:nvPr/>
        </p:nvSpPr>
        <p:spPr>
          <a:xfrm>
            <a:off x="1371600" y="1470347"/>
            <a:ext cx="9666514" cy="646331"/>
          </a:xfrm>
          <a:prstGeom prst="rect">
            <a:avLst/>
          </a:prstGeom>
          <a:noFill/>
        </p:spPr>
        <p:txBody>
          <a:bodyPr wrap="square" rtlCol="0">
            <a:spAutoFit/>
          </a:bodyPr>
          <a:lstStyle/>
          <a:p>
            <a:r>
              <a:rPr lang="en-GB" sz="2800" dirty="0" smtClean="0">
                <a:solidFill>
                  <a:srgbClr val="C00000"/>
                </a:solidFill>
              </a:rPr>
              <a:t>On our website </a:t>
            </a:r>
            <a:r>
              <a:rPr lang="en-GB" sz="3600" dirty="0" smtClean="0">
                <a:solidFill>
                  <a:srgbClr val="C00000"/>
                </a:solidFill>
              </a:rPr>
              <a:t>www.wiltshirechildrensservices.co.uk</a:t>
            </a:r>
            <a:endParaRPr lang="en-GB" sz="3600" dirty="0">
              <a:solidFill>
                <a:srgbClr val="C00000"/>
              </a:solidFill>
            </a:endParaRPr>
          </a:p>
        </p:txBody>
      </p:sp>
      <p:sp>
        <p:nvSpPr>
          <p:cNvPr id="7" name="TextBox 6"/>
          <p:cNvSpPr txBox="1"/>
          <p:nvPr/>
        </p:nvSpPr>
        <p:spPr>
          <a:xfrm>
            <a:off x="1523999" y="5208048"/>
            <a:ext cx="9666514" cy="830997"/>
          </a:xfrm>
          <a:prstGeom prst="rect">
            <a:avLst/>
          </a:prstGeom>
          <a:noFill/>
        </p:spPr>
        <p:txBody>
          <a:bodyPr wrap="square" rtlCol="0">
            <a:spAutoFit/>
          </a:bodyPr>
          <a:lstStyle/>
          <a:p>
            <a:r>
              <a:rPr lang="en-GB" sz="2800" dirty="0" smtClean="0">
                <a:solidFill>
                  <a:srgbClr val="C00000"/>
                </a:solidFill>
              </a:rPr>
              <a:t>Or call our Single Point of Access on </a:t>
            </a:r>
            <a:r>
              <a:rPr lang="en-GB" sz="4800" dirty="0" smtClean="0">
                <a:solidFill>
                  <a:srgbClr val="C00000"/>
                </a:solidFill>
              </a:rPr>
              <a:t>0300 247 0090</a:t>
            </a:r>
            <a:endParaRPr lang="en-GB" sz="4800" dirty="0">
              <a:solidFill>
                <a:srgbClr val="C00000"/>
              </a:solidFill>
            </a:endParaRPr>
          </a:p>
        </p:txBody>
      </p:sp>
    </p:spTree>
    <p:extLst>
      <p:ext uri="{BB962C8B-B14F-4D97-AF65-F5344CB8AC3E}">
        <p14:creationId xmlns:p14="http://schemas.microsoft.com/office/powerpoint/2010/main" val="2766836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TotalTime>
  <Words>463</Words>
  <Application>Microsoft Office PowerPoint</Application>
  <PresentationFormat>Widescreen</PresentationFormat>
  <Paragraphs>50</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Wingdings</vt:lpstr>
      <vt:lpstr>Office Theme</vt:lpstr>
      <vt:lpstr>Your School Nursing Service</vt:lpstr>
      <vt:lpstr>What does the School Nursing Service do?</vt:lpstr>
      <vt:lpstr>We can also offer support and advice on issues such as ….</vt:lpstr>
      <vt:lpstr>Healthy Lunch Box Ideas</vt:lpstr>
      <vt:lpstr>Bed Wetting Tips</vt:lpstr>
      <vt:lpstr>Head Lice Tips</vt:lpstr>
      <vt:lpstr>Vaccination Status </vt:lpstr>
      <vt:lpstr>How to contact your School Nursing service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Your School Nursing Service</dc:title>
  <dc:creator>Tsara Hodson (Wiltshire)</dc:creator>
  <cp:lastModifiedBy>Charlotte Munro (Wiltshire)</cp:lastModifiedBy>
  <cp:revision>16</cp:revision>
  <dcterms:created xsi:type="dcterms:W3CDTF">2018-06-19T12:43:41Z</dcterms:created>
  <dcterms:modified xsi:type="dcterms:W3CDTF">2018-07-03T09:24:23Z</dcterms:modified>
</cp:coreProperties>
</file>