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8" r:id="rId4"/>
    <p:sldId id="264" r:id="rId5"/>
    <p:sldId id="257" r:id="rId6"/>
    <p:sldId id="261" r:id="rId7"/>
    <p:sldId id="259" r:id="rId8"/>
    <p:sldId id="263" r:id="rId9"/>
    <p:sldId id="268" r:id="rId10"/>
    <p:sldId id="267" r:id="rId11"/>
    <p:sldId id="269" r:id="rId12"/>
    <p:sldId id="270" r:id="rId13"/>
    <p:sldId id="271" r:id="rId14"/>
    <p:sldId id="272" r:id="rId15"/>
    <p:sldId id="260" r:id="rId16"/>
    <p:sldId id="266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1B657-2C76-47CD-8CC3-C02FA75E2186}" type="datetimeFigureOut">
              <a:rPr lang="en-GB" smtClean="0"/>
              <a:pPr/>
              <a:t>25/09/2018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EA744-358C-4834-8474-061F7774C1A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nicsplay.co.uk/" TargetMode="External"/><Relationship Id="rId2" Type="http://schemas.openxmlformats.org/officeDocument/2006/relationships/hyperlink" Target="http://www.jollylearning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qhXUW_v-1s" TargetMode="External"/><Relationship Id="rId5" Type="http://schemas.openxmlformats.org/officeDocument/2006/relationships/slide" Target="slide16.xml"/><Relationship Id="rId4" Type="http://schemas.openxmlformats.org/officeDocument/2006/relationships/hyperlink" Target="http://www.ictgames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source=images&amp;cd=&amp;cad=rja&amp;uact=8&amp;ved=0CAgQjRw&amp;url=http://yinmiaoyangmeow.wordpress.com/2012/05/14/jolly-phonics-letter-sound-s-2/&amp;ei=ZhRiVPrJMOOS7AafqICADA&amp;psig=AFQjCNHHPL8LjMAAC7O-0n9-dfx-ZyS2wQ&amp;ust=141580029490655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An Introduction to Phonics at Ashton Keynes Primary School.</a:t>
            </a:r>
          </a:p>
        </p:txBody>
      </p:sp>
      <p:pic>
        <p:nvPicPr>
          <p:cNvPr id="16386" name="Picture 2" descr="Image result for phonics ey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64904"/>
            <a:ext cx="4006077" cy="3600400"/>
          </a:xfrm>
          <a:prstGeom prst="rect">
            <a:avLst/>
          </a:prstGeom>
          <a:noFill/>
        </p:spPr>
      </p:pic>
      <p:pic>
        <p:nvPicPr>
          <p:cNvPr id="16388" name="Picture 4" descr="C:\Users\Sandra and Iain\AppData\Local\Microsoft\Windows\Temporary Internet Files\Content.IE5\N4JIG92V\Star-34983496890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080" y="3307080"/>
            <a:ext cx="243840" cy="243840"/>
          </a:xfrm>
          <a:prstGeom prst="rect">
            <a:avLst/>
          </a:prstGeom>
          <a:noFill/>
        </p:spPr>
      </p:pic>
      <p:pic>
        <p:nvPicPr>
          <p:cNvPr id="16389" name="Picture 5" descr="C:\Users\Sandra and Iain\AppData\Local\Microsoft\Windows\Temporary Internet Files\Content.IE5\N4JIG92V\Star-349834968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348880"/>
            <a:ext cx="959271" cy="959271"/>
          </a:xfrm>
          <a:prstGeom prst="rect">
            <a:avLst/>
          </a:prstGeom>
          <a:noFill/>
        </p:spPr>
      </p:pic>
      <p:pic>
        <p:nvPicPr>
          <p:cNvPr id="16390" name="Picture 6" descr="C:\Users\Sandra and Iain\AppData\Local\Microsoft\Windows\Temporary Internet Files\Content.IE5\N4JIG92V\Star-34983496890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080" y="3307080"/>
            <a:ext cx="243840" cy="243840"/>
          </a:xfrm>
          <a:prstGeom prst="rect">
            <a:avLst/>
          </a:prstGeom>
          <a:noFill/>
        </p:spPr>
      </p:pic>
      <p:pic>
        <p:nvPicPr>
          <p:cNvPr id="11" name="Picture 5" descr="C:\Users\Sandra and Iain\AppData\Local\Microsoft\Windows\Temporary Internet Files\Content.IE5\N4JIG92V\Star-34983496890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7" y="3212977"/>
            <a:ext cx="792088" cy="792088"/>
          </a:xfrm>
          <a:prstGeom prst="rect">
            <a:avLst/>
          </a:prstGeom>
          <a:noFill/>
        </p:spPr>
      </p:pic>
      <p:pic>
        <p:nvPicPr>
          <p:cNvPr id="12" name="Picture 5" descr="C:\Users\Sandra and Iain\AppData\Local\Microsoft\Windows\Temporary Internet Files\Content.IE5\N4JIG92V\Star-34983496890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3212976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then...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move onto phase 3 whilst continuing to recap and build upon the skills already learnt in phase 2.</a:t>
            </a:r>
          </a:p>
          <a:p>
            <a:r>
              <a:rPr lang="en-GB" dirty="0"/>
              <a:t>The children will begin to learn the 25 more complex 2 and 3 letter sounds which will be added to their sound fans.</a:t>
            </a:r>
          </a:p>
          <a:p>
            <a:r>
              <a:rPr lang="en-GB" dirty="0"/>
              <a:t>They will be blending one and two syllable words and reading captions and sentences.</a:t>
            </a:r>
          </a:p>
          <a:p>
            <a:r>
              <a:rPr lang="en-GB" dirty="0"/>
              <a:t>They will be writing words and captions and practising letter formation skills.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Soon your child will come home with two reading books to share with you.</a:t>
            </a:r>
          </a:p>
          <a:p>
            <a:r>
              <a:rPr lang="en-GB" dirty="0"/>
              <a:t>Some books will have no words to encourage your child to tell the story themselves.</a:t>
            </a:r>
          </a:p>
          <a:p>
            <a:r>
              <a:rPr lang="en-GB" dirty="0"/>
              <a:t>Some books will have simple text which initially you will need to read to your child.</a:t>
            </a:r>
          </a:p>
          <a:p>
            <a:r>
              <a:rPr lang="en-GB" dirty="0"/>
              <a:t>You can encourage them to point to the words as you read, spot sounds they recognise and blend very simple words.</a:t>
            </a:r>
          </a:p>
          <a:p>
            <a:r>
              <a:rPr lang="en-GB" dirty="0"/>
              <a:t>Gradually they will take over and begin to read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n-GB" dirty="0"/>
              <a:t>The reading books are arranged in coloured book band levels and your child will move through the levels at their own speed.</a:t>
            </a:r>
          </a:p>
          <a:p>
            <a:r>
              <a:rPr lang="en-GB" dirty="0"/>
              <a:t>Please ensure you sign the reading record book every time you hear your child read.</a:t>
            </a:r>
          </a:p>
          <a:p>
            <a:r>
              <a:rPr lang="en-GB" dirty="0"/>
              <a:t>We will hear your child read and change their books once a week.  This is done on a rolling weekly rota so please ensure they bring their book bags in every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we teach new letters we are also introducing basic letter formation and encouraging all children to have a go at forming some letters.  Sometimes in sand, paint, mud, shaving foam as well as on paper.</a:t>
            </a:r>
          </a:p>
          <a:p>
            <a:r>
              <a:rPr lang="en-GB" dirty="0"/>
              <a:t>Our school handwriting scheme is based on a cursive formation however we will begin by teaching the children the basic formation first.</a:t>
            </a:r>
          </a:p>
          <a:p>
            <a:pPr>
              <a:buNone/>
            </a:pP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63272" cy="1008112"/>
          </a:xfrm>
        </p:spPr>
        <p:txBody>
          <a:bodyPr>
            <a:normAutofit/>
          </a:bodyPr>
          <a:lstStyle/>
          <a:p>
            <a:r>
              <a:rPr lang="en-GB" sz="3200" dirty="0"/>
              <a:t>Please do take a letter formation sheet as you go.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3325"/>
            <a:ext cx="8229600" cy="42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can you support your child at home?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sound fans.</a:t>
            </a:r>
          </a:p>
          <a:p>
            <a:r>
              <a:rPr lang="en-GB" dirty="0"/>
              <a:t>Read regularly, not just books but signs, logos, </a:t>
            </a:r>
            <a:r>
              <a:rPr lang="en-GB"/>
              <a:t>magazines...</a:t>
            </a:r>
            <a:endParaRPr lang="en-GB" dirty="0"/>
          </a:p>
          <a:p>
            <a:r>
              <a:rPr lang="en-GB" dirty="0"/>
              <a:t>Word books.</a:t>
            </a:r>
          </a:p>
          <a:p>
            <a:endParaRPr lang="en-GB" dirty="0"/>
          </a:p>
          <a:p>
            <a:r>
              <a:rPr lang="en-GB" dirty="0"/>
              <a:t>Practise, practise, practise!</a:t>
            </a:r>
          </a:p>
        </p:txBody>
      </p:sp>
      <p:pic>
        <p:nvPicPr>
          <p:cNvPr id="1028" name="Picture 4" descr="https://encrypted-tbn1.gstatic.com/images?q=tbn:ANd9GcRevYc7b0T84fAB1sE1KjnnwTgWVip6fHjmS58nmtWMePKuxvS0vcMk7B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77072"/>
            <a:ext cx="196215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websites: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www.jollylearning.co.uk</a:t>
            </a:r>
            <a:endParaRPr lang="en-GB" u="sng" dirty="0"/>
          </a:p>
          <a:p>
            <a:r>
              <a:rPr lang="en-GB" i="1" dirty="0">
                <a:hlinkClick r:id="rId3"/>
              </a:rPr>
              <a:t>www.</a:t>
            </a:r>
            <a:r>
              <a:rPr lang="en-GB" b="1" i="1" dirty="0">
                <a:hlinkClick r:id="rId3"/>
              </a:rPr>
              <a:t>phonicsplay</a:t>
            </a:r>
            <a:r>
              <a:rPr lang="en-GB" i="1" dirty="0">
                <a:hlinkClick r:id="rId3"/>
              </a:rPr>
              <a:t>.co.uk</a:t>
            </a:r>
            <a:endParaRPr lang="en-GB" i="1" dirty="0"/>
          </a:p>
          <a:p>
            <a:r>
              <a:rPr lang="en-GB" dirty="0">
                <a:hlinkClick r:id="rId4"/>
              </a:rPr>
              <a:t>www.ictgames.com</a:t>
            </a:r>
            <a:endParaRPr lang="en-GB" dirty="0"/>
          </a:p>
          <a:p>
            <a:r>
              <a:rPr lang="en-GB" dirty="0">
                <a:hlinkClick r:id="rId5" action="ppaction://hlinksldjump"/>
              </a:rPr>
              <a:t>www.oxfordowl.co.uk</a:t>
            </a:r>
            <a:endParaRPr lang="en-GB" dirty="0"/>
          </a:p>
          <a:p>
            <a:r>
              <a:rPr lang="en-GB" dirty="0">
                <a:hlinkClick r:id="rId6"/>
              </a:rPr>
              <a:t>https://www.youtube.com/watch?v=BqhXUW_v-1s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92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Apps</a:t>
            </a: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916832"/>
            <a:ext cx="1296143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2060848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Teach your monster to read (currently free!)</a:t>
            </a:r>
          </a:p>
        </p:txBody>
      </p:sp>
      <p:pic>
        <p:nvPicPr>
          <p:cNvPr id="29700" name="Picture 4" descr="Image result for jolly phonics letter sou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56992"/>
            <a:ext cx="1368152" cy="13681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55776" y="3861048"/>
            <a:ext cx="349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Jolly Phonics Letter Sounds £4.99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endParaRPr lang="en-GB" sz="2800" dirty="0"/>
          </a:p>
          <a:p>
            <a:pPr algn="ctr">
              <a:buNone/>
            </a:pPr>
            <a:r>
              <a:rPr lang="en-GB" sz="2800" dirty="0"/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0D787C-274F-4816-8525-1FD384F465F3}"/>
              </a:ext>
            </a:extLst>
          </p:cNvPr>
          <p:cNvSpPr txBox="1"/>
          <p:nvPr/>
        </p:nvSpPr>
        <p:spPr>
          <a:xfrm>
            <a:off x="683568" y="1844824"/>
            <a:ext cx="7776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Phonics is the gateway to successful reading and writing.</a:t>
            </a:r>
          </a:p>
          <a:p>
            <a:pPr algn="ctr"/>
            <a:r>
              <a:rPr lang="en-GB" sz="4400" dirty="0"/>
              <a:t>A passport to literacy success.</a:t>
            </a:r>
          </a:p>
        </p:txBody>
      </p:sp>
    </p:spTree>
    <p:extLst>
      <p:ext uri="{BB962C8B-B14F-4D97-AF65-F5344CB8AC3E}">
        <p14:creationId xmlns:p14="http://schemas.microsoft.com/office/powerpoint/2010/main" val="20365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will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Giving you a whistle stop tour of phonics!</a:t>
            </a:r>
          </a:p>
          <a:p>
            <a:r>
              <a:rPr lang="en-GB" dirty="0"/>
              <a:t>Explaining the methods we use to teach phonics.</a:t>
            </a:r>
          </a:p>
          <a:p>
            <a:r>
              <a:rPr lang="en-GB" dirty="0"/>
              <a:t>Giving you ways to help support your child at home with phonics and reading.</a:t>
            </a:r>
          </a:p>
          <a:p>
            <a:r>
              <a:rPr lang="en-GB" dirty="0"/>
              <a:t>Answering any questions about phonics.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Class R we teach phonics every morning after play.</a:t>
            </a:r>
          </a:p>
          <a:p>
            <a:r>
              <a:rPr lang="en-GB" dirty="0"/>
              <a:t>During each phonics lesson there will be: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Whole class teaching in which a new sound or new words are introduced.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Adult led phonics activities with groups of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Independent, play-based phonic activities inside and outside including star challenges!</a:t>
            </a:r>
          </a:p>
          <a:p>
            <a:pPr marL="514350" indent="-514350">
              <a:buNone/>
            </a:pPr>
            <a:endParaRPr lang="en-GB" dirty="0"/>
          </a:p>
        </p:txBody>
      </p:sp>
      <p:pic>
        <p:nvPicPr>
          <p:cNvPr id="70660" name="Picture 4" descr="https://encrypted-tbn0.gstatic.com/images?q=tbn:ANd9GcSzDeM10Ad5cv0IFTtiPOLmy2Dyebf7RagRAlf-7NF5auaSYERNnsug0U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083244"/>
            <a:ext cx="2376264" cy="1462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Ashton Keynes we teach phonics using a six phase teaching programme called Letters and Sounds. </a:t>
            </a:r>
          </a:p>
          <a:p>
            <a:r>
              <a:rPr lang="en-GB" dirty="0"/>
              <a:t>This is a systematic approach which will continue until the end of Year 2.</a:t>
            </a:r>
          </a:p>
          <a:p>
            <a:r>
              <a:rPr lang="en-GB" dirty="0"/>
              <a:t>In the Foundation Stage we also use Jolly Phonics to </a:t>
            </a:r>
            <a:r>
              <a:rPr lang="en-GB" b="1" dirty="0"/>
              <a:t>introduce</a:t>
            </a:r>
            <a:r>
              <a:rPr lang="en-GB" dirty="0"/>
              <a:t> the individual sounds to the children.</a:t>
            </a:r>
          </a:p>
        </p:txBody>
      </p:sp>
      <p:pic>
        <p:nvPicPr>
          <p:cNvPr id="13314" name="Picture 2" descr="Image result for letters and s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229200"/>
            <a:ext cx="7524328" cy="921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Jolly Phonics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Jolly phonics is a multi sensory approach to introducing letter sounds.</a:t>
            </a:r>
          </a:p>
          <a:p>
            <a:r>
              <a:rPr lang="en-GB" dirty="0"/>
              <a:t>The individual sounds are introduced using a story.</a:t>
            </a:r>
          </a:p>
          <a:p>
            <a:r>
              <a:rPr lang="en-GB" dirty="0"/>
              <a:t>Each sound is accompanied by a song and an action.</a:t>
            </a:r>
          </a:p>
        </p:txBody>
      </p:sp>
      <p:pic>
        <p:nvPicPr>
          <p:cNvPr id="4100" name="Picture 4" descr="http://t3.gstatic.com/images?q=tbn:ANd9GcR1ishwSTuQ9ekGcRip8nSE_901jBglck2h6tfH0QW-nWW_1L-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05064"/>
            <a:ext cx="2329525" cy="2430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 began....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During the first two weeks we continued to develop the phase 1 skills already introduced at preschool.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Tuning into sounds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Listening and remembering sounds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Talking about sounds</a:t>
            </a:r>
          </a:p>
          <a:p>
            <a:pPr marL="514350" indent="-514350"/>
            <a:r>
              <a:rPr lang="en-GB" dirty="0">
                <a:solidFill>
                  <a:schemeClr val="accent1"/>
                </a:solidFill>
              </a:rPr>
              <a:t>From week 3 we introduced phase 2: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Introducing the first  19 sounds (4 per week 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Blending and segmenting to read and spell CV (consonant  vowel) and CVC (consonant vowel consonant) words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Reading some High Frequency words and some tricky words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GB" dirty="0"/>
              <a:t>Although there are 26 letters in the alphabet there are 44 speech sounds in the English language.</a:t>
            </a:r>
          </a:p>
          <a:p>
            <a:r>
              <a:rPr lang="en-GB" dirty="0"/>
              <a:t>Pronunciation</a:t>
            </a:r>
          </a:p>
          <a:p>
            <a:r>
              <a:rPr lang="en-GB" dirty="0"/>
              <a:t>As soon as children are able to recognise 4 or more sounds, we will encourage them to blend the sounds together to form words.</a:t>
            </a:r>
          </a:p>
          <a:p>
            <a:r>
              <a:rPr lang="en-GB" dirty="0"/>
              <a:t>Sound fingers</a:t>
            </a:r>
          </a:p>
          <a:p>
            <a:r>
              <a:rPr lang="en-GB" dirty="0"/>
              <a:t>Sound buttons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>
                <a:latin typeface="Comic Sans MS" pitchFamily="66" charset="0"/>
              </a:rPr>
              <a:t>P   e   t</a:t>
            </a:r>
          </a:p>
        </p:txBody>
      </p:sp>
      <p:sp>
        <p:nvSpPr>
          <p:cNvPr id="4" name="Oval 3"/>
          <p:cNvSpPr/>
          <p:nvPr/>
        </p:nvSpPr>
        <p:spPr>
          <a:xfrm>
            <a:off x="4067944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499992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93204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 Fans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Your child will have received a sound fan with the  sounds we  have learnt so far.  </a:t>
            </a:r>
          </a:p>
          <a:p>
            <a:r>
              <a:rPr lang="en-GB" dirty="0"/>
              <a:t>Please encourage your child to play with the fans and begin to blend the sounds together to create words.</a:t>
            </a:r>
          </a:p>
          <a:p>
            <a:r>
              <a:rPr lang="en-GB" dirty="0"/>
              <a:t>Each Friday your child’s fan will have new sounds added to it.  Please ensure it is kept in their bag at all times.</a:t>
            </a:r>
          </a:p>
        </p:txBody>
      </p:sp>
      <p:sp>
        <p:nvSpPr>
          <p:cNvPr id="9218" name="AutoShape 2" descr="Image result for letter sound f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0" name="AutoShape 4" descr="Image result for letter sound f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653136"/>
            <a:ext cx="23336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1050</TotalTime>
  <Words>812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Comic Sans MS</vt:lpstr>
      <vt:lpstr>Constantia</vt:lpstr>
      <vt:lpstr>Wingdings 2</vt:lpstr>
      <vt:lpstr>Flow</vt:lpstr>
      <vt:lpstr>An Introduction to Phonics at Ashton Keynes Primary School.</vt:lpstr>
      <vt:lpstr>PowerPoint Presentation</vt:lpstr>
      <vt:lpstr>I will be:</vt:lpstr>
      <vt:lpstr>PowerPoint Presentation</vt:lpstr>
      <vt:lpstr>PowerPoint Presentation</vt:lpstr>
      <vt:lpstr>Jolly Phonics</vt:lpstr>
      <vt:lpstr>Where we began....</vt:lpstr>
      <vt:lpstr>PowerPoint Presentation</vt:lpstr>
      <vt:lpstr>Sound Fans</vt:lpstr>
      <vt:lpstr>And then...</vt:lpstr>
      <vt:lpstr>Reading Books</vt:lpstr>
      <vt:lpstr>PowerPoint Presentation</vt:lpstr>
      <vt:lpstr>Handwriting</vt:lpstr>
      <vt:lpstr>Please do take a letter formation sheet as you go.</vt:lpstr>
      <vt:lpstr>How can you support your child at home?</vt:lpstr>
      <vt:lpstr>Useful websites:</vt:lpstr>
      <vt:lpstr>Useful Apps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Phonics at Ashton Keynes Primary School.</dc:title>
  <dc:creator>Iain</dc:creator>
  <cp:lastModifiedBy>Iain Crowley</cp:lastModifiedBy>
  <cp:revision>41</cp:revision>
  <dcterms:created xsi:type="dcterms:W3CDTF">2014-11-11T12:34:29Z</dcterms:created>
  <dcterms:modified xsi:type="dcterms:W3CDTF">2018-09-25T10:45:39Z</dcterms:modified>
</cp:coreProperties>
</file>