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sldIdLst>
    <p:sldId id="256" r:id="rId2"/>
    <p:sldId id="257" r:id="rId3"/>
    <p:sldId id="258" r:id="rId4"/>
    <p:sldId id="259" r:id="rId5"/>
    <p:sldId id="264" r:id="rId6"/>
    <p:sldId id="261" r:id="rId7"/>
    <p:sldId id="262" r:id="rId8"/>
    <p:sldId id="263"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2" autoAdjust="0"/>
    <p:restoredTop sz="94660"/>
  </p:normalViewPr>
  <p:slideViewPr>
    <p:cSldViewPr snapToGrid="0">
      <p:cViewPr varScale="1">
        <p:scale>
          <a:sx n="89" d="100"/>
          <a:sy n="89" d="100"/>
        </p:scale>
        <p:origin x="184" y="1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endParaRPr lang="en-GB" dirty="0"/>
          </a:p>
        </p:txBody>
      </p:sp>
      <p:sp>
        <p:nvSpPr>
          <p:cNvPr id="6" name="Slide Number Placeholder 5"/>
          <p:cNvSpPr>
            <a:spLocks noGrp="1"/>
          </p:cNvSpPr>
          <p:nvPr>
            <p:ph type="sldNum" sz="quarter" idx="12"/>
          </p:nvPr>
        </p:nvSpPr>
        <p:spPr>
          <a:xfrm>
            <a:off x="8956900" y="5037663"/>
            <a:ext cx="551167" cy="279400"/>
          </a:xfrm>
        </p:spPr>
        <p:txBody>
          <a:bodyPr/>
          <a:lstStyle/>
          <a:p>
            <a:fld id="{00E5B233-C318-44FE-A00C-326F850D8D76}"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8077962"/>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E5B233-C318-44FE-A00C-326F850D8D76}" type="slidenum">
              <a:rPr lang="en-GB" smtClean="0"/>
              <a:t>‹#›</a:t>
            </a:fld>
            <a:endParaRPr lang="en-GB" dirty="0"/>
          </a:p>
        </p:txBody>
      </p:sp>
    </p:spTree>
    <p:extLst>
      <p:ext uri="{BB962C8B-B14F-4D97-AF65-F5344CB8AC3E}">
        <p14:creationId xmlns:p14="http://schemas.microsoft.com/office/powerpoint/2010/main" val="204321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604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8645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spTree>
    <p:extLst>
      <p:ext uri="{BB962C8B-B14F-4D97-AF65-F5344CB8AC3E}">
        <p14:creationId xmlns:p14="http://schemas.microsoft.com/office/powerpoint/2010/main" val="52092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67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020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58878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32872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spTree>
    <p:extLst>
      <p:ext uri="{BB962C8B-B14F-4D97-AF65-F5344CB8AC3E}">
        <p14:creationId xmlns:p14="http://schemas.microsoft.com/office/powerpoint/2010/main" val="146442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0E5B233-C318-44FE-A00C-326F850D8D76}"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069012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E5B233-C318-44FE-A00C-326F850D8D76}" type="slidenum">
              <a:rPr lang="en-GB" smtClean="0"/>
              <a:t>‹#›</a:t>
            </a:fld>
            <a:endParaRPr lang="en-GB" dirty="0"/>
          </a:p>
        </p:txBody>
      </p:sp>
    </p:spTree>
    <p:extLst>
      <p:ext uri="{BB962C8B-B14F-4D97-AF65-F5344CB8AC3E}">
        <p14:creationId xmlns:p14="http://schemas.microsoft.com/office/powerpoint/2010/main" val="134508249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0E5B233-C318-44FE-A00C-326F850D8D76}"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65977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0E5B233-C318-44FE-A00C-326F850D8D76}"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64092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0E5B233-C318-44FE-A00C-326F850D8D76}" type="slidenum">
              <a:rPr lang="en-GB" smtClean="0"/>
              <a:t>‹#›</a:t>
            </a:fld>
            <a:endParaRPr lang="en-GB" dirty="0"/>
          </a:p>
        </p:txBody>
      </p:sp>
    </p:spTree>
    <p:extLst>
      <p:ext uri="{BB962C8B-B14F-4D97-AF65-F5344CB8AC3E}">
        <p14:creationId xmlns:p14="http://schemas.microsoft.com/office/powerpoint/2010/main" val="872575113"/>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E5B233-C318-44FE-A00C-326F850D8D76}"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396891"/>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54CF9-C9DA-4622-AD17-1D06FAFC986A}" type="datetimeFigureOut">
              <a:rPr lang="en-GB" smtClean="0"/>
              <a:t>28/01/2019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0E5B233-C318-44FE-A00C-326F850D8D76}" type="slidenum">
              <a:rPr lang="en-GB" smtClean="0"/>
              <a:t>‹#›</a:t>
            </a:fld>
            <a:endParaRPr lang="en-GB" dirty="0"/>
          </a:p>
        </p:txBody>
      </p:sp>
    </p:spTree>
    <p:extLst>
      <p:ext uri="{BB962C8B-B14F-4D97-AF65-F5344CB8AC3E}">
        <p14:creationId xmlns:p14="http://schemas.microsoft.com/office/powerpoint/2010/main" val="268853791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054CF9-C9DA-4622-AD17-1D06FAFC986A}" type="datetimeFigureOut">
              <a:rPr lang="en-GB" smtClean="0"/>
              <a:t>28/01/2019</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E5B233-C318-44FE-A00C-326F850D8D76}" type="slidenum">
              <a:rPr lang="en-GB" smtClean="0"/>
              <a:t>‹#›</a:t>
            </a:fld>
            <a:endParaRPr lang="en-GB" dirty="0"/>
          </a:p>
        </p:txBody>
      </p:sp>
    </p:spTree>
    <p:extLst>
      <p:ext uri="{BB962C8B-B14F-4D97-AF65-F5344CB8AC3E}">
        <p14:creationId xmlns:p14="http://schemas.microsoft.com/office/powerpoint/2010/main" val="4054765882"/>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8" r:id="rId17"/>
  </p:sldLayoutIdLst>
  <p:transition spd="slow">
    <p:wipe/>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0625" y="1738649"/>
            <a:ext cx="6597442" cy="1648016"/>
          </a:xfrm>
        </p:spPr>
        <p:txBody>
          <a:bodyPr/>
          <a:lstStyle/>
          <a:p>
            <a:br>
              <a:rPr lang="en-GB" dirty="0"/>
            </a:br>
            <a:r>
              <a:rPr lang="en-GB" dirty="0"/>
              <a:t>Writing in the Early Years</a:t>
            </a:r>
          </a:p>
        </p:txBody>
      </p:sp>
      <p:sp>
        <p:nvSpPr>
          <p:cNvPr id="3" name="Subtitle 2"/>
          <p:cNvSpPr>
            <a:spLocks noGrp="1"/>
          </p:cNvSpPr>
          <p:nvPr>
            <p:ph type="subTitle" idx="1"/>
          </p:nvPr>
        </p:nvSpPr>
        <p:spPr/>
        <p:txBody>
          <a:bodyPr>
            <a:normAutofit/>
          </a:bodyPr>
          <a:lstStyle/>
          <a:p>
            <a:r>
              <a:rPr lang="en-GB" sz="4000" dirty="0">
                <a:latin typeface="+mj-lt"/>
              </a:rPr>
              <a:t>Presented by: Mrs Crowley and Mrs Serle</a:t>
            </a:r>
          </a:p>
        </p:txBody>
      </p:sp>
    </p:spTree>
    <p:extLst>
      <p:ext uri="{BB962C8B-B14F-4D97-AF65-F5344CB8AC3E}">
        <p14:creationId xmlns:p14="http://schemas.microsoft.com/office/powerpoint/2010/main" val="1516027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457" y="568345"/>
            <a:ext cx="8770571" cy="1093030"/>
          </a:xfrm>
        </p:spPr>
        <p:txBody>
          <a:bodyPr/>
          <a:lstStyle/>
          <a:p>
            <a:r>
              <a:rPr lang="en-GB" dirty="0"/>
              <a:t>Early Learning Goal for writing</a:t>
            </a:r>
          </a:p>
        </p:txBody>
      </p:sp>
      <p:sp>
        <p:nvSpPr>
          <p:cNvPr id="3" name="Content Placeholder 2"/>
          <p:cNvSpPr>
            <a:spLocks noGrp="1"/>
          </p:cNvSpPr>
          <p:nvPr>
            <p:ph idx="1"/>
          </p:nvPr>
        </p:nvSpPr>
        <p:spPr>
          <a:xfrm>
            <a:off x="1203457" y="4095482"/>
            <a:ext cx="9653433" cy="1890320"/>
          </a:xfrm>
        </p:spPr>
        <p:txBody>
          <a:bodyPr/>
          <a:lstStyle/>
          <a:p>
            <a:pPr marL="0" indent="0">
              <a:buNone/>
            </a:pPr>
            <a:r>
              <a:rPr lang="en-GB" dirty="0"/>
              <a:t>Children use their phonic knowledge to write words in ways which match their spoken sounds. They also write some irregular common words. They write simple sentences which can be read by themselves and others. Some words are spelt correctly and others are phonetically plausible.</a:t>
            </a:r>
          </a:p>
        </p:txBody>
      </p:sp>
      <p:grpSp>
        <p:nvGrpSpPr>
          <p:cNvPr id="6" name="Group 5"/>
          <p:cNvGrpSpPr/>
          <p:nvPr/>
        </p:nvGrpSpPr>
        <p:grpSpPr>
          <a:xfrm>
            <a:off x="3580327" y="1566701"/>
            <a:ext cx="4262860" cy="2292100"/>
            <a:chOff x="3515932" y="1553822"/>
            <a:chExt cx="4262860" cy="229210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5932" y="1553824"/>
              <a:ext cx="1719074" cy="229209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773205" y="1840334"/>
              <a:ext cx="2292099" cy="1719075"/>
            </a:xfrm>
            <a:prstGeom prst="rect">
              <a:avLst/>
            </a:prstGeom>
          </p:spPr>
        </p:pic>
      </p:grpSp>
    </p:spTree>
    <p:extLst>
      <p:ext uri="{BB962C8B-B14F-4D97-AF65-F5344CB8AC3E}">
        <p14:creationId xmlns:p14="http://schemas.microsoft.com/office/powerpoint/2010/main" val="4028934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Stages of writing Development</a:t>
            </a:r>
          </a:p>
        </p:txBody>
      </p:sp>
      <p:sp>
        <p:nvSpPr>
          <p:cNvPr id="3" name="Content Placeholder 2"/>
          <p:cNvSpPr>
            <a:spLocks noGrp="1"/>
          </p:cNvSpPr>
          <p:nvPr>
            <p:ph idx="1"/>
          </p:nvPr>
        </p:nvSpPr>
        <p:spPr/>
        <p:txBody>
          <a:bodyPr/>
          <a:lstStyle/>
          <a:p>
            <a:pPr marL="514350" indent="-514350">
              <a:buFont typeface="+mj-lt"/>
              <a:buAutoNum type="arabicPeriod"/>
            </a:pPr>
            <a:r>
              <a:rPr lang="en-GB" dirty="0"/>
              <a:t>Mark Making – scribbles, drawing shapes and lines.</a:t>
            </a:r>
          </a:p>
          <a:p>
            <a:pPr marL="514350" indent="-514350">
              <a:buFont typeface="+mj-lt"/>
              <a:buAutoNum type="arabicPeriod"/>
            </a:pPr>
            <a:r>
              <a:rPr lang="en-GB" dirty="0"/>
              <a:t>Emergent writing – writing groups of random letters</a:t>
            </a:r>
          </a:p>
          <a:p>
            <a:pPr marL="514350" indent="-514350">
              <a:buFont typeface="+mj-lt"/>
              <a:buAutoNum type="arabicPeriod"/>
            </a:pPr>
            <a:r>
              <a:rPr lang="en-GB" dirty="0"/>
              <a:t>Labels and names – begin to write and copy own name and recognisable labels.</a:t>
            </a:r>
          </a:p>
          <a:p>
            <a:pPr marL="514350" indent="-514350">
              <a:buFont typeface="+mj-lt"/>
              <a:buAutoNum type="arabicPeriod"/>
            </a:pPr>
            <a:r>
              <a:rPr lang="en-GB" dirty="0"/>
              <a:t>Writing using initial or dominant sounds.</a:t>
            </a:r>
          </a:p>
          <a:p>
            <a:pPr marL="514350" indent="-514350">
              <a:buFont typeface="+mj-lt"/>
              <a:buAutoNum type="arabicPeriod"/>
            </a:pPr>
            <a:r>
              <a:rPr lang="en-GB" dirty="0"/>
              <a:t>Writing simple sentences</a:t>
            </a:r>
          </a:p>
        </p:txBody>
      </p:sp>
    </p:spTree>
    <p:extLst>
      <p:ext uri="{BB962C8B-B14F-4D97-AF65-F5344CB8AC3E}">
        <p14:creationId xmlns:p14="http://schemas.microsoft.com/office/powerpoint/2010/main" val="157138436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198" y="132177"/>
            <a:ext cx="10128954" cy="1845681"/>
          </a:xfrm>
        </p:spPr>
        <p:txBody>
          <a:bodyPr/>
          <a:lstStyle/>
          <a:p>
            <a:r>
              <a:rPr lang="en-GB" dirty="0"/>
              <a:t>How we encourage confident writers at AK?</a:t>
            </a:r>
          </a:p>
        </p:txBody>
      </p:sp>
      <p:sp>
        <p:nvSpPr>
          <p:cNvPr id="3" name="Content Placeholder 2"/>
          <p:cNvSpPr>
            <a:spLocks noGrp="1"/>
          </p:cNvSpPr>
          <p:nvPr>
            <p:ph idx="1"/>
          </p:nvPr>
        </p:nvSpPr>
        <p:spPr>
          <a:xfrm>
            <a:off x="872198" y="4823271"/>
            <a:ext cx="10664482" cy="5036613"/>
          </a:xfrm>
        </p:spPr>
        <p:txBody>
          <a:bodyPr>
            <a:normAutofit/>
          </a:bodyPr>
          <a:lstStyle/>
          <a:p>
            <a:r>
              <a:rPr lang="en-GB" dirty="0"/>
              <a:t>We aim to create an environment that reflects the importance of language.</a:t>
            </a:r>
          </a:p>
          <a:p>
            <a:r>
              <a:rPr lang="en-GB" dirty="0"/>
              <a:t>We make sure children see adults modelling writing constantly. – messages, labels, sentences and stories.</a:t>
            </a:r>
          </a:p>
          <a:p>
            <a:endParaRPr lang="en-GB" dirty="0"/>
          </a:p>
        </p:txBody>
      </p:sp>
      <p:grpSp>
        <p:nvGrpSpPr>
          <p:cNvPr id="13" name="Group 12"/>
          <p:cNvGrpSpPr/>
          <p:nvPr/>
        </p:nvGrpSpPr>
        <p:grpSpPr>
          <a:xfrm>
            <a:off x="3917330" y="1425789"/>
            <a:ext cx="4038690" cy="3250646"/>
            <a:chOff x="4206980" y="2519089"/>
            <a:chExt cx="4352196" cy="4153730"/>
          </a:xfrm>
        </p:grpSpPr>
        <p:grpSp>
          <p:nvGrpSpPr>
            <p:cNvPr id="11" name="Group 10"/>
            <p:cNvGrpSpPr/>
            <p:nvPr/>
          </p:nvGrpSpPr>
          <p:grpSpPr>
            <a:xfrm>
              <a:off x="4206980" y="2519089"/>
              <a:ext cx="4352196" cy="4153730"/>
              <a:chOff x="4206980" y="2519089"/>
              <a:chExt cx="4352196" cy="415373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3770" y="4603788"/>
                <a:ext cx="2758708" cy="2069031"/>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3770" y="2533153"/>
                <a:ext cx="2785406" cy="2089055"/>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945848" y="2780221"/>
                <a:ext cx="2089053" cy="1566790"/>
              </a:xfrm>
              <a:prstGeom prst="rect">
                <a:avLst/>
              </a:prstGeom>
            </p:spPr>
          </p:pic>
        </p:gr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0329" y="4603788"/>
              <a:ext cx="1551772" cy="2069031"/>
            </a:xfrm>
            <a:prstGeom prst="rect">
              <a:avLst/>
            </a:prstGeom>
          </p:spPr>
        </p:pic>
      </p:grpSp>
    </p:spTree>
    <p:extLst>
      <p:ext uri="{BB962C8B-B14F-4D97-AF65-F5344CB8AC3E}">
        <p14:creationId xmlns:p14="http://schemas.microsoft.com/office/powerpoint/2010/main" val="2929582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3"/>
                                        </p:tgtEl>
                                        <p:attrNameLst>
                                          <p:attrName>r</p:attrName>
                                        </p:attrNameLst>
                                      </p:cBhvr>
                                    </p:animRot>
                                    <p:animRot by="-240000">
                                      <p:cBhvr>
                                        <p:cTn id="27" dur="200" fill="hold">
                                          <p:stCondLst>
                                            <p:cond delay="200"/>
                                          </p:stCondLst>
                                        </p:cTn>
                                        <p:tgtEl>
                                          <p:spTgt spid="13"/>
                                        </p:tgtEl>
                                        <p:attrNameLst>
                                          <p:attrName>r</p:attrName>
                                        </p:attrNameLst>
                                      </p:cBhvr>
                                    </p:animRot>
                                    <p:animRot by="240000">
                                      <p:cBhvr>
                                        <p:cTn id="28" dur="200" fill="hold">
                                          <p:stCondLst>
                                            <p:cond delay="400"/>
                                          </p:stCondLst>
                                        </p:cTn>
                                        <p:tgtEl>
                                          <p:spTgt spid="13"/>
                                        </p:tgtEl>
                                        <p:attrNameLst>
                                          <p:attrName>r</p:attrName>
                                        </p:attrNameLst>
                                      </p:cBhvr>
                                    </p:animRot>
                                    <p:animRot by="-240000">
                                      <p:cBhvr>
                                        <p:cTn id="29" dur="200" fill="hold">
                                          <p:stCondLst>
                                            <p:cond delay="600"/>
                                          </p:stCondLst>
                                        </p:cTn>
                                        <p:tgtEl>
                                          <p:spTgt spid="13"/>
                                        </p:tgtEl>
                                        <p:attrNameLst>
                                          <p:attrName>r</p:attrName>
                                        </p:attrNameLst>
                                      </p:cBhvr>
                                    </p:animRot>
                                    <p:animRot by="120000">
                                      <p:cBhvr>
                                        <p:cTn id="3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3212" y="2266369"/>
            <a:ext cx="9861452" cy="1723549"/>
          </a:xfrm>
          <a:prstGeom prst="rect">
            <a:avLst/>
          </a:prstGeom>
        </p:spPr>
        <p:txBody>
          <a:bodyPr wrap="square">
            <a:spAutoFit/>
          </a:bodyPr>
          <a:lstStyle/>
          <a:p>
            <a:r>
              <a:rPr lang="en-GB" sz="2200" dirty="0"/>
              <a:t>We create as many opportunities as possible for children to experiment or have a go at writing themselves. For example, in our role play areas, using writing toolboxes and tool belts, our writing table, easels and chalk/white boards outside and clipboards everywhere! It should be part of their play and based upon real experiences.  </a:t>
            </a:r>
          </a:p>
          <a:p>
            <a:endParaRPr lang="en-GB" dirty="0"/>
          </a:p>
        </p:txBody>
      </p:sp>
      <p:sp>
        <p:nvSpPr>
          <p:cNvPr id="6" name="Rectangle 5"/>
          <p:cNvSpPr/>
          <p:nvPr/>
        </p:nvSpPr>
        <p:spPr>
          <a:xfrm>
            <a:off x="1083212" y="432899"/>
            <a:ext cx="10269415" cy="1631216"/>
          </a:xfrm>
          <a:prstGeom prst="rect">
            <a:avLst/>
          </a:prstGeom>
        </p:spPr>
        <p:txBody>
          <a:bodyPr wrap="square">
            <a:spAutoFit/>
          </a:bodyPr>
          <a:lstStyle/>
          <a:p>
            <a:r>
              <a:rPr lang="en-GB" sz="5000" cap="all" spc="100" dirty="0">
                <a:solidFill>
                  <a:prstClr val="black">
                    <a:lumMod val="95000"/>
                    <a:lumOff val="5000"/>
                  </a:prstClr>
                </a:solidFill>
                <a:latin typeface="Tw Cen MT Condensed" panose="020B0606020104020203"/>
                <a:ea typeface="+mj-ea"/>
                <a:cs typeface="+mj-cs"/>
              </a:rPr>
              <a:t>Continued…</a:t>
            </a:r>
          </a:p>
          <a:p>
            <a:r>
              <a:rPr lang="en-GB" sz="5000" cap="all" spc="100" dirty="0">
                <a:solidFill>
                  <a:prstClr val="black">
                    <a:lumMod val="95000"/>
                    <a:lumOff val="5000"/>
                  </a:prstClr>
                </a:solidFill>
                <a:latin typeface="Tw Cen MT Condensed" panose="020B0606020104020203"/>
                <a:ea typeface="+mj-ea"/>
                <a:cs typeface="+mj-cs"/>
              </a:rPr>
              <a:t>How we encourage confident writers at AK?</a:t>
            </a:r>
            <a:endParaRPr lang="en-GB" dirty="0"/>
          </a:p>
        </p:txBody>
      </p:sp>
      <p:grpSp>
        <p:nvGrpSpPr>
          <p:cNvPr id="14" name="Group 13"/>
          <p:cNvGrpSpPr/>
          <p:nvPr/>
        </p:nvGrpSpPr>
        <p:grpSpPr>
          <a:xfrm>
            <a:off x="1083212" y="3728533"/>
            <a:ext cx="10428851" cy="2475914"/>
            <a:chOff x="1083212" y="4192173"/>
            <a:chExt cx="10428851" cy="2475914"/>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3212" y="4192173"/>
              <a:ext cx="3301218" cy="2475914"/>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7310" y="4192173"/>
              <a:ext cx="3301218" cy="2475914"/>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0846" y="4192173"/>
              <a:ext cx="3301217" cy="2475914"/>
            </a:xfrm>
            <a:prstGeom prst="rect">
              <a:avLst/>
            </a:prstGeom>
          </p:spPr>
        </p:pic>
      </p:grpSp>
    </p:spTree>
    <p:extLst>
      <p:ext uri="{BB962C8B-B14F-4D97-AF65-F5344CB8AC3E}">
        <p14:creationId xmlns:p14="http://schemas.microsoft.com/office/powerpoint/2010/main" val="2122909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7822"/>
            <a:ext cx="9601196" cy="1303867"/>
          </a:xfrm>
        </p:spPr>
        <p:txBody>
          <a:bodyPr/>
          <a:lstStyle/>
          <a:p>
            <a:r>
              <a:rPr lang="en-GB" dirty="0"/>
              <a:t>How do we teach writing at AK?</a:t>
            </a:r>
          </a:p>
        </p:txBody>
      </p:sp>
      <p:sp>
        <p:nvSpPr>
          <p:cNvPr id="3" name="Content Placeholder 2"/>
          <p:cNvSpPr>
            <a:spLocks noGrp="1"/>
          </p:cNvSpPr>
          <p:nvPr>
            <p:ph idx="1"/>
          </p:nvPr>
        </p:nvSpPr>
        <p:spPr>
          <a:xfrm>
            <a:off x="656823" y="1897511"/>
            <a:ext cx="10696977" cy="4854980"/>
          </a:xfrm>
        </p:spPr>
        <p:txBody>
          <a:bodyPr>
            <a:normAutofit fontScale="92500" lnSpcReduction="10000"/>
          </a:bodyPr>
          <a:lstStyle/>
          <a:p>
            <a:endParaRPr lang="en-GB" dirty="0"/>
          </a:p>
          <a:p>
            <a:r>
              <a:rPr lang="en-GB" dirty="0"/>
              <a:t>Twice a week we have handwriting sessions where we teach the correct formation of letters.</a:t>
            </a:r>
          </a:p>
          <a:p>
            <a:r>
              <a:rPr lang="en-GB" dirty="0"/>
              <a:t>This term we have started teaching writing to the whole class twice a week. This will increase throughout the rest of the year.</a:t>
            </a:r>
          </a:p>
          <a:p>
            <a:r>
              <a:rPr lang="en-GB" dirty="0"/>
              <a:t>We make sure that all writing is purposeful.  For example, a message to an alien, a shopping list, instruction for another class.</a:t>
            </a:r>
          </a:p>
          <a:p>
            <a:r>
              <a:rPr lang="en-GB" dirty="0"/>
              <a:t>We talk to the class and ask them to verbally plan what they will be writing.  </a:t>
            </a:r>
          </a:p>
          <a:p>
            <a:r>
              <a:rPr lang="en-GB" dirty="0"/>
              <a:t>We model some shared writing.</a:t>
            </a:r>
          </a:p>
          <a:p>
            <a:r>
              <a:rPr lang="en-GB" dirty="0"/>
              <a:t>The children then create their own writing in their books.  The writing will have different levels of challenge and children are supported throughout.</a:t>
            </a:r>
          </a:p>
          <a:p>
            <a:r>
              <a:rPr lang="en-GB" dirty="0"/>
              <a:t>We give them mountains of praise to encourage them to feel proud of their work.</a:t>
            </a:r>
          </a:p>
          <a:p>
            <a:endParaRPr lang="en-GB" dirty="0"/>
          </a:p>
          <a:p>
            <a:endParaRPr lang="en-GB" dirty="0"/>
          </a:p>
          <a:p>
            <a:endParaRPr lang="en-GB" dirty="0"/>
          </a:p>
          <a:p>
            <a:endParaRPr lang="en-GB" dirty="0"/>
          </a:p>
        </p:txBody>
      </p:sp>
      <p:grpSp>
        <p:nvGrpSpPr>
          <p:cNvPr id="6" name="Group 5"/>
          <p:cNvGrpSpPr/>
          <p:nvPr/>
        </p:nvGrpSpPr>
        <p:grpSpPr>
          <a:xfrm>
            <a:off x="8579358" y="850197"/>
            <a:ext cx="2521806" cy="1134403"/>
            <a:chOff x="8579358" y="850197"/>
            <a:chExt cx="2521806" cy="1134403"/>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79358" y="850197"/>
              <a:ext cx="850802" cy="1134403"/>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1196" y="850197"/>
              <a:ext cx="1499968" cy="1124976"/>
            </a:xfrm>
            <a:prstGeom prst="rect">
              <a:avLst/>
            </a:prstGeom>
          </p:spPr>
        </p:pic>
      </p:grpSp>
    </p:spTree>
    <p:extLst>
      <p:ext uri="{BB962C8B-B14F-4D97-AF65-F5344CB8AC3E}">
        <p14:creationId xmlns:p14="http://schemas.microsoft.com/office/powerpoint/2010/main" val="3118779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6"/>
                                        </p:tgtEl>
                                        <p:attrNameLst>
                                          <p:attrName>r</p:attrName>
                                        </p:attrNameLst>
                                      </p:cBhvr>
                                    </p:animRot>
                                    <p:animRot by="-240000">
                                      <p:cBhvr>
                                        <p:cTn id="47" dur="200" fill="hold">
                                          <p:stCondLst>
                                            <p:cond delay="200"/>
                                          </p:stCondLst>
                                        </p:cTn>
                                        <p:tgtEl>
                                          <p:spTgt spid="6"/>
                                        </p:tgtEl>
                                        <p:attrNameLst>
                                          <p:attrName>r</p:attrName>
                                        </p:attrNameLst>
                                      </p:cBhvr>
                                    </p:animRot>
                                    <p:animRot by="240000">
                                      <p:cBhvr>
                                        <p:cTn id="48" dur="200" fill="hold">
                                          <p:stCondLst>
                                            <p:cond delay="400"/>
                                          </p:stCondLst>
                                        </p:cTn>
                                        <p:tgtEl>
                                          <p:spTgt spid="6"/>
                                        </p:tgtEl>
                                        <p:attrNameLst>
                                          <p:attrName>r</p:attrName>
                                        </p:attrNameLst>
                                      </p:cBhvr>
                                    </p:animRot>
                                    <p:animRot by="-240000">
                                      <p:cBhvr>
                                        <p:cTn id="49" dur="200" fill="hold">
                                          <p:stCondLst>
                                            <p:cond delay="600"/>
                                          </p:stCondLst>
                                        </p:cTn>
                                        <p:tgtEl>
                                          <p:spTgt spid="6"/>
                                        </p:tgtEl>
                                        <p:attrNameLst>
                                          <p:attrName>r</p:attrName>
                                        </p:attrNameLst>
                                      </p:cBhvr>
                                    </p:animRot>
                                    <p:animRot by="120000">
                                      <p:cBhvr>
                                        <p:cTn id="5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Writing is not just about phonics and formation….</a:t>
            </a:r>
          </a:p>
        </p:txBody>
      </p:sp>
      <p:sp>
        <p:nvSpPr>
          <p:cNvPr id="3" name="Content Placeholder 2"/>
          <p:cNvSpPr>
            <a:spLocks noGrp="1"/>
          </p:cNvSpPr>
          <p:nvPr>
            <p:ph idx="1"/>
          </p:nvPr>
        </p:nvSpPr>
        <p:spPr>
          <a:xfrm>
            <a:off x="567743" y="2449957"/>
            <a:ext cx="10515600" cy="4155564"/>
          </a:xfrm>
        </p:spPr>
        <p:txBody>
          <a:bodyPr/>
          <a:lstStyle/>
          <a:p>
            <a:r>
              <a:rPr lang="en-GB" dirty="0"/>
              <a:t>Children need a wide range of skills to move from the simple writing of sentences towards creating stories and poems.</a:t>
            </a:r>
          </a:p>
          <a:p>
            <a:r>
              <a:rPr lang="en-GB" dirty="0"/>
              <a:t>There is a clear link between language development/acquisition and composition/writing.</a:t>
            </a:r>
          </a:p>
          <a:p>
            <a:r>
              <a:rPr lang="en-GB" dirty="0"/>
              <a:t>Before a child can write a story they must be able to retell a story. </a:t>
            </a:r>
            <a:r>
              <a:rPr lang="en-GB" b="1" dirty="0"/>
              <a:t>(See video)</a:t>
            </a:r>
          </a:p>
          <a:p>
            <a:r>
              <a:rPr lang="en-GB" dirty="0"/>
              <a:t>When listening to stories and poems is a regular part of daily life, children have a living library of stories and sentences to spark their imaginations – building blocks that can be used to imagine and invent new narratives.</a:t>
            </a:r>
          </a:p>
        </p:txBody>
      </p:sp>
    </p:spTree>
    <p:extLst>
      <p:ext uri="{BB962C8B-B14F-4D97-AF65-F5344CB8AC3E}">
        <p14:creationId xmlns:p14="http://schemas.microsoft.com/office/powerpoint/2010/main" val="4159587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220" y="592428"/>
            <a:ext cx="9750378" cy="1223493"/>
          </a:xfrm>
        </p:spPr>
        <p:txBody>
          <a:bodyPr>
            <a:normAutofit fontScale="90000"/>
          </a:bodyPr>
          <a:lstStyle/>
          <a:p>
            <a:br>
              <a:rPr lang="en-GB" dirty="0"/>
            </a:br>
            <a:r>
              <a:rPr lang="en-GB" dirty="0"/>
              <a:t>Talk for Writing - Pie Corbett</a:t>
            </a:r>
            <a:br>
              <a:rPr lang="en-GB" dirty="0"/>
            </a:br>
            <a:endParaRPr lang="en-GB" dirty="0"/>
          </a:p>
        </p:txBody>
      </p:sp>
      <p:sp>
        <p:nvSpPr>
          <p:cNvPr id="3" name="Content Placeholder 2"/>
          <p:cNvSpPr>
            <a:spLocks noGrp="1"/>
          </p:cNvSpPr>
          <p:nvPr>
            <p:ph idx="1"/>
          </p:nvPr>
        </p:nvSpPr>
        <p:spPr>
          <a:xfrm>
            <a:off x="798491" y="2408349"/>
            <a:ext cx="10580514" cy="3837905"/>
          </a:xfrm>
        </p:spPr>
        <p:txBody>
          <a:bodyPr>
            <a:normAutofit fontScale="92500" lnSpcReduction="10000"/>
          </a:bodyPr>
          <a:lstStyle/>
          <a:p>
            <a:pPr marL="0" indent="0">
              <a:buNone/>
            </a:pPr>
            <a:r>
              <a:rPr lang="en-GB" dirty="0"/>
              <a:t>An approach based upon how children learn language through</a:t>
            </a:r>
          </a:p>
          <a:p>
            <a:pPr marL="514350" indent="-514350">
              <a:buFont typeface="+mj-lt"/>
              <a:buAutoNum type="arabicPeriod"/>
            </a:pPr>
            <a:r>
              <a:rPr lang="en-GB" dirty="0"/>
              <a:t>Imitation – listening to, joining in with and retelling simple tales. Use of story maps, actions and language patterns such as ‘</a:t>
            </a:r>
            <a:r>
              <a:rPr lang="en-GB" i="1" dirty="0"/>
              <a:t>once upon a time’.</a:t>
            </a:r>
          </a:p>
          <a:p>
            <a:pPr marL="514350" indent="-514350">
              <a:buFont typeface="+mj-lt"/>
              <a:buAutoNum type="arabicPeriod"/>
            </a:pPr>
            <a:r>
              <a:rPr lang="en-GB" dirty="0"/>
              <a:t>Innovation – playing with the story, changing the characters, setting or events in groups or with the whole class.</a:t>
            </a:r>
          </a:p>
          <a:p>
            <a:pPr marL="514350" indent="-514350">
              <a:buFont typeface="+mj-lt"/>
              <a:buAutoNum type="arabicPeriod"/>
            </a:pPr>
            <a:r>
              <a:rPr lang="en-GB" dirty="0"/>
              <a:t>Invention – making up their own stories independently.  These can be recorded in different ways: map making, writing, puppets.</a:t>
            </a:r>
          </a:p>
          <a:p>
            <a:pPr marL="0" indent="0">
              <a:buNone/>
            </a:pPr>
            <a:r>
              <a:rPr lang="en-GB" dirty="0"/>
              <a:t>By first developing composition orally the act of writing far easier for emergent writers.</a:t>
            </a:r>
          </a:p>
          <a:p>
            <a:pPr marL="0" indent="0">
              <a:buNone/>
            </a:pPr>
            <a:r>
              <a:rPr lang="en-GB" dirty="0"/>
              <a:t>Schools that use Talk for writing have seen a dramatic influence on progress in language development and writing – let’s have a go!</a:t>
            </a:r>
          </a:p>
        </p:txBody>
      </p:sp>
    </p:spTree>
    <p:extLst>
      <p:ext uri="{BB962C8B-B14F-4D97-AF65-F5344CB8AC3E}">
        <p14:creationId xmlns:p14="http://schemas.microsoft.com/office/powerpoint/2010/main" val="1216476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support your child at home?</a:t>
            </a:r>
          </a:p>
        </p:txBody>
      </p:sp>
      <p:sp>
        <p:nvSpPr>
          <p:cNvPr id="3" name="Content Placeholder 2"/>
          <p:cNvSpPr>
            <a:spLocks noGrp="1"/>
          </p:cNvSpPr>
          <p:nvPr>
            <p:ph idx="1"/>
          </p:nvPr>
        </p:nvSpPr>
        <p:spPr/>
        <p:txBody>
          <a:bodyPr/>
          <a:lstStyle/>
          <a:p>
            <a:r>
              <a:rPr lang="en-GB" dirty="0"/>
              <a:t>Immerse your child in stories: bedtime stories, fairy tales, poems.</a:t>
            </a:r>
          </a:p>
          <a:p>
            <a:r>
              <a:rPr lang="en-GB" dirty="0"/>
              <a:t>Encourage your child to retell the stories they have learnt at school to you.</a:t>
            </a:r>
          </a:p>
          <a:p>
            <a:r>
              <a:rPr lang="en-GB" dirty="0"/>
              <a:t>Provide opportunities for writing at home, lists, letters, messages, invitations.</a:t>
            </a:r>
          </a:p>
          <a:p>
            <a:r>
              <a:rPr lang="en-GB" dirty="0"/>
              <a:t>Allow your children to make mistakes.</a:t>
            </a:r>
          </a:p>
          <a:p>
            <a:r>
              <a:rPr lang="en-GB" dirty="0"/>
              <a:t>Praise all efforts.</a:t>
            </a:r>
          </a:p>
          <a:p>
            <a:endParaRPr lang="en-GB" dirty="0"/>
          </a:p>
        </p:txBody>
      </p:sp>
    </p:spTree>
    <p:extLst>
      <p:ext uri="{BB962C8B-B14F-4D97-AF65-F5344CB8AC3E}">
        <p14:creationId xmlns:p14="http://schemas.microsoft.com/office/powerpoint/2010/main" val="8645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2877</TotalTime>
  <Words>655</Words>
  <Application>Microsoft Macintosh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Tw Cen MT Condensed</vt:lpstr>
      <vt:lpstr>Organic</vt:lpstr>
      <vt:lpstr> Writing in the Early Years</vt:lpstr>
      <vt:lpstr>Early Learning Goal for writing</vt:lpstr>
      <vt:lpstr>Stages of writing Development</vt:lpstr>
      <vt:lpstr>How we encourage confident writers at AK?</vt:lpstr>
      <vt:lpstr>PowerPoint Presentation</vt:lpstr>
      <vt:lpstr>How do we teach writing at AK?</vt:lpstr>
      <vt:lpstr>Writing is not just about phonics and formation….</vt:lpstr>
      <vt:lpstr> Talk for Writing - Pie Corbett </vt:lpstr>
      <vt:lpstr>How can you support your child at home?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in the Early Years </dc:title>
  <dc:creator>Jennie Serle</dc:creator>
  <cp:lastModifiedBy>Microsoft Office User</cp:lastModifiedBy>
  <cp:revision>25</cp:revision>
  <dcterms:created xsi:type="dcterms:W3CDTF">2019-01-09T14:01:55Z</dcterms:created>
  <dcterms:modified xsi:type="dcterms:W3CDTF">2019-01-28T11:06:58Z</dcterms:modified>
</cp:coreProperties>
</file>